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1"/>
  </p:notesMasterIdLst>
  <p:sldIdLst>
    <p:sldId id="256" r:id="rId2"/>
    <p:sldId id="275" r:id="rId3"/>
    <p:sldId id="276" r:id="rId4"/>
    <p:sldId id="277" r:id="rId5"/>
    <p:sldId id="278" r:id="rId6"/>
    <p:sldId id="318" r:id="rId7"/>
    <p:sldId id="279" r:id="rId8"/>
    <p:sldId id="298" r:id="rId9"/>
    <p:sldId id="299" r:id="rId10"/>
    <p:sldId id="312" r:id="rId11"/>
    <p:sldId id="300" r:id="rId12"/>
    <p:sldId id="306" r:id="rId13"/>
    <p:sldId id="313" r:id="rId14"/>
    <p:sldId id="291" r:id="rId15"/>
    <p:sldId id="292" r:id="rId16"/>
    <p:sldId id="293" r:id="rId17"/>
    <p:sldId id="310" r:id="rId18"/>
    <p:sldId id="303" r:id="rId19"/>
    <p:sldId id="295" r:id="rId20"/>
  </p:sldIdLst>
  <p:sldSz cx="12192000" cy="6858000"/>
  <p:notesSz cx="6735763" cy="98663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4673"/>
  </p:normalViewPr>
  <p:slideViewPr>
    <p:cSldViewPr snapToGrid="0">
      <p:cViewPr varScale="1">
        <p:scale>
          <a:sx n="107" d="100"/>
          <a:sy n="107" d="100"/>
        </p:scale>
        <p:origin x="768" y="108"/>
      </p:cViewPr>
      <p:guideLst>
        <p:guide orient="horz" pos="2156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FA8627D-B8DF-5F47-8658-63535A362B40}" type="datetime1">
              <a:rPr kumimoji="1" lang="x-none" altLang="en-US"/>
              <a:pPr lvl="0">
                <a:defRPr/>
              </a:pPr>
              <a:t>2026-03-07</a:t>
            </a:fld>
            <a:endParaRPr kumimoji="1" lang="x-none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x-none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kumimoji="1" lang="ko-KR" altLang="en-US"/>
              <a:t>마스터 텍스트 스타일을 편집하려면 클릭</a:t>
            </a:r>
          </a:p>
          <a:p>
            <a:pPr lvl="1">
              <a:defRPr/>
            </a:pPr>
            <a:r>
              <a:rPr kumimoji="1" lang="ko-KR" altLang="en-US"/>
              <a:t>두 번째 수준</a:t>
            </a:r>
          </a:p>
          <a:p>
            <a:pPr lvl="2">
              <a:defRPr/>
            </a:pPr>
            <a:r>
              <a:rPr kumimoji="1" lang="ko-KR" altLang="en-US"/>
              <a:t>세 번째 수준</a:t>
            </a:r>
          </a:p>
          <a:p>
            <a:pPr lvl="3">
              <a:defRPr/>
            </a:pPr>
            <a:r>
              <a:rPr kumimoji="1" lang="ko-KR" altLang="en-US"/>
              <a:t>네 번째 수준</a:t>
            </a:r>
          </a:p>
          <a:p>
            <a:pPr lvl="4">
              <a:defRPr/>
            </a:pPr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5EF2BC39-3A44-0D47-8AC2-B3A1D8FA87C5}" type="slidenum">
              <a:rPr kumimoji="1" lang="x-none" altLang="en-US"/>
              <a:pPr lvl="0">
                <a:defRPr/>
              </a:pPr>
              <a:t>‹#›</a:t>
            </a:fld>
            <a:endParaRPr kumimoji="1" lang="x-non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EF2BC39-3A44-0D47-8AC2-B3A1D8FA87C5}" type="slidenum">
              <a:rPr kumimoji="1" lang="en-US" altLang="en-US"/>
              <a:pPr lvl="0">
                <a:defRPr/>
              </a:pPr>
              <a:t>1</a:t>
            </a:fld>
            <a:endParaRPr kumimoji="1"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EF2BC39-3A44-0D47-8AC2-B3A1D8FA87C5}" type="slidenum">
              <a:rPr kumimoji="1" lang="en-US" altLang="en-US"/>
              <a:pPr lvl="0">
                <a:defRPr/>
              </a:pPr>
              <a:t>2</a:t>
            </a:fld>
            <a:endParaRPr kumimoji="1"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8C4D19-0756-B80E-B525-52F6A183C8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8B98BCC-1A03-D790-A666-CAECEC39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x-none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9D9B05D-8F7F-0100-E0C5-CDBB3006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56CDF4-D2D1-9F37-0155-FF5EAB8A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84B69D-9FAA-A1AC-4EE1-22913A38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43563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C99318-0C63-49E9-3E12-56C892D91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D07A793-C790-805A-684A-D96FE084A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E6CEC0-D7EE-D79E-E0B6-B0000C1A1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10F3E6-E71B-A7AB-5EC3-8920FF5E0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7AA576-DADC-929A-4890-20205FEB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09938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2DED8E8-C2E6-0D01-F2B8-00957F0F09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DF1FF5E-BD5E-2650-5C8D-EE2824488C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D5E21B-8BE9-AD81-FF02-7C047998A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E57A79-A5E1-F022-CFC7-1BE6FC32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36C10-1ED7-DE55-9222-88FB3FD2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1669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A17211-680A-362C-F1F1-05457946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E7292C-20AC-CE0B-614C-9BDE3EB07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66462A-29DA-D608-F8B6-053CBC77F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FBBBB3-E77E-0795-824F-15E9B78BE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80E642-FAF7-B474-F5AD-A4ED27A63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241467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553832-B35E-58A7-59E3-E709BCB46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E8B5C7-5A82-70CA-2F4E-68A2C783F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3156CC-C96E-D158-E175-F9DA7CD1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D6D19C9-8E8A-1B9D-BD24-A97C74927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0FFA3B-46FD-7503-E794-CAF8CA97D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233201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48715B-55BC-1D04-FA38-09B3EAD53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A57E2A9-B1A6-181A-458C-29D26256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E12067F-F5EB-4E4F-53B4-65ED3400D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B63887-B03D-7E04-2BF0-FCE4EF97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E27993-EF04-EFBB-F04A-25C2ADE6E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0BA418-509B-74D0-75D8-4CDAD5B2A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136437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3A156D-E24B-30E7-EC60-326EEC2F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595A73-EB2D-DF78-6FCD-8D4AC59B8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19BE87-49FD-247D-C0D2-7BD76DA39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9B803C5-7922-ADC8-199D-45EEBEB8FD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A508524-8A73-CB3D-E91D-700936E74A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CBBDF92-5503-03E3-AC16-DAB4F0C9A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2E684DC-B1D8-3D39-D02B-8DF6752B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50C8EC0-D717-F51A-78F4-D572DC88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66731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0BA3ED-BA4D-C461-011C-697F7BF72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DF55154-C7D7-2F18-42EB-9B26FC536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2D7F9D-C695-8E88-9E04-8A4608093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03CB57D-96DE-C31A-AAC4-0E5BDF82D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652984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82934B8-D190-0089-7C2C-FE9D0461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0C8018-8879-AFF6-F312-49FC99ADD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4D535A9-EF03-300C-0B6C-19C6C2AC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208869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05916B-D568-6496-B52C-FF0DE318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54D108E-181E-C115-1B0C-8A0D82AA1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245FD4-DAC3-604E-36B8-E1DC0B54E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68C61E0-DEE8-1523-371B-E9F82B979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CA2AF3-75CC-4ACE-A90E-97ADE2EAF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F68BF2F-9764-E5F0-AEA5-3678FD34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84966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D69FBE-DD3F-AC93-2986-5E2DB74BF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EAC12D-0D16-85BF-6CE5-1F2B5FF6CF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x-none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D3E40E4-4877-4C42-DF3F-14F8CC227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5B8592-BC8B-A0AE-8C18-0BACC690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C9199F7-7304-E0A8-C913-A3FBE9DC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A2A881-06CB-9105-AA88-41CEC57F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728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7C9AE0D-7BD6-738D-B976-A3D5B8927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68E3B76-699E-1967-0D23-8A1ED177E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x-none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CF520D-CA76-16B8-38A9-3FD779197E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8C6A0-A313-3E41-8458-81E1F657D397}" type="datetimeFigureOut">
              <a:rPr kumimoji="1" lang="x-none" altLang="en-US" smtClean="0"/>
              <a:t>2026-03-07</a:t>
            </a:fld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9159F9-167A-639D-8255-904CBE74D4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76D3AD2-EA1D-2C95-CF85-9DFEC4417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DD8F8-8E7B-874F-B849-BAA2E4E0D978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492006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7.png"/><Relationship Id="rId5" Type="http://schemas.openxmlformats.org/officeDocument/2006/relationships/image" Target="../media/image21.png"/><Relationship Id="rId10" Type="http://schemas.openxmlformats.org/officeDocument/2006/relationships/image" Target="../media/image2.png"/><Relationship Id="rId4" Type="http://schemas.openxmlformats.org/officeDocument/2006/relationships/image" Target="../media/image20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6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7.png"/><Relationship Id="rId5" Type="http://schemas.openxmlformats.org/officeDocument/2006/relationships/image" Target="../media/image22.svg"/><Relationship Id="rId10" Type="http://schemas.openxmlformats.org/officeDocument/2006/relationships/image" Target="../media/image2.png"/><Relationship Id="rId4" Type="http://schemas.openxmlformats.org/officeDocument/2006/relationships/image" Target="../media/image21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35.png"/><Relationship Id="rId12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8.png"/><Relationship Id="rId5" Type="http://schemas.openxmlformats.org/officeDocument/2006/relationships/image" Target="../media/image34.png"/><Relationship Id="rId10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6.png"/><Relationship Id="rId5" Type="http://schemas.openxmlformats.org/officeDocument/2006/relationships/image" Target="../media/image36.png"/><Relationship Id="rId10" Type="http://schemas.openxmlformats.org/officeDocument/2006/relationships/image" Target="../media/image8.png"/><Relationship Id="rId4" Type="http://schemas.openxmlformats.org/officeDocument/2006/relationships/image" Target="../media/image13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22.sv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22.sv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8.jpg"/><Relationship Id="rId10" Type="http://schemas.openxmlformats.org/officeDocument/2006/relationships/image" Target="../media/image6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18" Type="http://schemas.openxmlformats.org/officeDocument/2006/relationships/image" Target="../media/image6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23.png"/><Relationship Id="rId17" Type="http://schemas.openxmlformats.org/officeDocument/2006/relationships/image" Target="../media/image8.png"/><Relationship Id="rId2" Type="http://schemas.openxmlformats.org/officeDocument/2006/relationships/image" Target="../media/image39.jpe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2.svg"/><Relationship Id="rId5" Type="http://schemas.openxmlformats.org/officeDocument/2006/relationships/image" Target="../media/image42.png"/><Relationship Id="rId15" Type="http://schemas.openxmlformats.org/officeDocument/2006/relationships/image" Target="../media/image2.png"/><Relationship Id="rId10" Type="http://schemas.openxmlformats.org/officeDocument/2006/relationships/image" Target="../media/image21.png"/><Relationship Id="rId4" Type="http://schemas.openxmlformats.org/officeDocument/2006/relationships/image" Target="../media/image41.jpeg"/><Relationship Id="rId9" Type="http://schemas.openxmlformats.org/officeDocument/2006/relationships/image" Target="../media/image20.svg"/><Relationship Id="rId1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12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14.png"/><Relationship Id="rId5" Type="http://schemas.openxmlformats.org/officeDocument/2006/relationships/image" Target="../media/image21.png"/><Relationship Id="rId15" Type="http://schemas.openxmlformats.org/officeDocument/2006/relationships/image" Target="../media/image6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7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22.svg"/><Relationship Id="rId15" Type="http://schemas.openxmlformats.org/officeDocument/2006/relationships/image" Target="../media/image26.sv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7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4.png"/><Relationship Id="rId5" Type="http://schemas.openxmlformats.org/officeDocument/2006/relationships/image" Target="../media/image22.svg"/><Relationship Id="rId15" Type="http://schemas.openxmlformats.org/officeDocument/2006/relationships/image" Target="../media/image6.png"/><Relationship Id="rId10" Type="http://schemas.openxmlformats.org/officeDocument/2006/relationships/image" Target="../media/image26.sv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14.png"/><Relationship Id="rId2" Type="http://schemas.openxmlformats.org/officeDocument/2006/relationships/image" Target="../media/image29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30.png"/><Relationship Id="rId5" Type="http://schemas.openxmlformats.org/officeDocument/2006/relationships/image" Target="../media/image21.png"/><Relationship Id="rId15" Type="http://schemas.openxmlformats.org/officeDocument/2006/relationships/image" Target="../media/image8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7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4.png"/><Relationship Id="rId5" Type="http://schemas.openxmlformats.org/officeDocument/2006/relationships/image" Target="../media/image22.svg"/><Relationship Id="rId15" Type="http://schemas.openxmlformats.org/officeDocument/2006/relationships/image" Target="../media/image6.png"/><Relationship Id="rId10" Type="http://schemas.openxmlformats.org/officeDocument/2006/relationships/image" Target="../media/image26.sv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799215" y="1775937"/>
            <a:ext cx="2912310" cy="305612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2675908" y="5697168"/>
            <a:ext cx="3900625" cy="529783"/>
            <a:chOff x="3726319" y="3295650"/>
            <a:chExt cx="1963628" cy="266700"/>
          </a:xfrm>
        </p:grpSpPr>
        <p:pic>
          <p:nvPicPr>
            <p:cNvPr id="9" name="그림 8" descr="텍스트, 클립아트이(가) 표시된 사진  자동 생성된 설명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726319" y="3295650"/>
              <a:ext cx="863600" cy="266700"/>
            </a:xfrm>
            <a:prstGeom prst="rect">
              <a:avLst/>
            </a:prstGeom>
          </p:spPr>
        </p:pic>
        <p:pic>
          <p:nvPicPr>
            <p:cNvPr id="11" name="그림 10" descr="텍스트, 클립아트이(가) 표시된 사진  자동 생성된 설명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813647" y="3308350"/>
              <a:ext cx="876300" cy="241300"/>
            </a:xfrm>
            <a:prstGeom prst="rect">
              <a:avLst/>
            </a:prstGeom>
          </p:spPr>
        </p:pic>
      </p:grpSp>
      <p:grpSp>
        <p:nvGrpSpPr>
          <p:cNvPr id="6" name="그룹 5"/>
          <p:cNvGrpSpPr/>
          <p:nvPr/>
        </p:nvGrpSpPr>
        <p:grpSpPr>
          <a:xfrm>
            <a:off x="480475" y="1653446"/>
            <a:ext cx="8448374" cy="2707097"/>
            <a:chOff x="2769577" y="2186500"/>
            <a:chExt cx="7671725" cy="2672907"/>
          </a:xfrm>
        </p:grpSpPr>
        <p:sp>
          <p:nvSpPr>
            <p:cNvPr id="2" name="TextBox 1"/>
            <p:cNvSpPr txBox="1"/>
            <p:nvPr/>
          </p:nvSpPr>
          <p:spPr>
            <a:xfrm>
              <a:off x="2769577" y="2186500"/>
              <a:ext cx="5127642" cy="8508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5000" dirty="0">
                  <a:solidFill>
                    <a:schemeClr val="bg1"/>
                  </a:solidFill>
                  <a:latin typeface="휴먼둥근헤드라인"/>
                  <a:ea typeface="휴먼둥근헤드라인"/>
                  <a:cs typeface="맑은 고딕 Semilight"/>
                </a:rPr>
                <a:t>2026</a:t>
              </a:r>
              <a:r>
                <a:rPr lang="ko-KR" altLang="en-US" sz="5000" dirty="0">
                  <a:solidFill>
                    <a:schemeClr val="bg1"/>
                  </a:solidFill>
                  <a:latin typeface="휴먼둥근헤드라인"/>
                  <a:ea typeface="휴먼둥근헤드라인"/>
                  <a:cs typeface="맑은 고딕 Semilight"/>
                </a:rPr>
                <a:t>년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769577" y="3113363"/>
              <a:ext cx="7671725" cy="8508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4800" dirty="0">
                  <a:solidFill>
                    <a:srgbClr val="FFFCDB"/>
                  </a:solidFill>
                  <a:latin typeface="휴먼둥근헤드라인"/>
                  <a:ea typeface="휴먼둥근헤드라인"/>
                </a:rPr>
                <a:t>익산시 원어민 화상영어교육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69577" y="4016905"/>
              <a:ext cx="5521568" cy="8425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5000" dirty="0">
                  <a:solidFill>
                    <a:schemeClr val="bg1"/>
                  </a:solidFill>
                  <a:latin typeface="휴먼둥근헤드라인"/>
                  <a:ea typeface="휴먼둥근헤드라인"/>
                </a:rPr>
                <a:t>오리엔테이션</a:t>
              </a:r>
            </a:p>
          </p:txBody>
        </p:sp>
      </p:grpSp>
      <p:pic>
        <p:nvPicPr>
          <p:cNvPr id="15" name="그림 15"/>
          <p:cNvPicPr>
            <a:picLocks noChangeAspect="1"/>
          </p:cNvPicPr>
          <p:nvPr/>
        </p:nvPicPr>
        <p:blipFill rotWithShape="1">
          <a:blip r:embed="rId7"/>
          <a:srcRect l="1" r="50849"/>
          <a:stretch>
            <a:fillRect/>
          </a:stretch>
        </p:blipFill>
        <p:spPr>
          <a:xfrm>
            <a:off x="574047" y="1018481"/>
            <a:ext cx="3027673" cy="864111"/>
          </a:xfrm>
          <a:prstGeom prst="rect">
            <a:avLst/>
          </a:prstGeom>
        </p:spPr>
      </p:pic>
      <p:pic>
        <p:nvPicPr>
          <p:cNvPr id="8" name="그림 15">
            <a:extLst>
              <a:ext uri="{FF2B5EF4-FFF2-40B4-BE49-F238E27FC236}">
                <a16:creationId xmlns:a16="http://schemas.microsoft.com/office/drawing/2014/main" id="{8671898C-FCEB-3D5F-8834-02E338652D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590"/>
          <a:stretch>
            <a:fillRect/>
          </a:stretch>
        </p:blipFill>
        <p:spPr>
          <a:xfrm>
            <a:off x="3637880" y="1009807"/>
            <a:ext cx="2489335" cy="86411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F684152-3F8F-44F5-96CB-7FF94BE56B1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0955" y="5525768"/>
            <a:ext cx="2687821" cy="6814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C594102-A1F7-481C-94D1-F9986B649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348" y="1230275"/>
            <a:ext cx="6058746" cy="4972744"/>
          </a:xfrm>
          <a:prstGeom prst="rect">
            <a:avLst/>
          </a:prstGeom>
        </p:spPr>
      </p:pic>
      <p:sp>
        <p:nvSpPr>
          <p:cNvPr id="12" name="Rect 0"/>
          <p:cNvSpPr txBox="1">
            <a:spLocks noChangeAspect="1"/>
          </p:cNvSpPr>
          <p:nvPr/>
        </p:nvSpPr>
        <p:spPr>
          <a:xfrm>
            <a:off x="387885" y="1171283"/>
            <a:ext cx="8140294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 dirty="0">
                <a:latin typeface="Arial"/>
                <a:ea typeface="나눔스퀘어라운드 Regular"/>
              </a:rPr>
              <a:t>• </a:t>
            </a:r>
            <a:r>
              <a:rPr lang="ko-KR" altLang="en-US" sz="2000" b="1" dirty="0" err="1">
                <a:latin typeface="나눔스퀘어"/>
                <a:ea typeface="나눔스퀘어"/>
              </a:rPr>
              <a:t>수업방</a:t>
            </a:r>
            <a:r>
              <a:rPr lang="ko-KR" altLang="en-US" sz="2000" b="1" dirty="0">
                <a:latin typeface="나눔스퀘어"/>
                <a:ea typeface="나눔스퀘어"/>
              </a:rPr>
              <a:t> 대기 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CD7862C-2571-4234-827F-71D92C6869D6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06EED367-5E09-4B95-8959-CA5421B46C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C92294D-10CE-441E-BD54-54057D1FC5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23FB9129-756B-4D2D-9283-71AAB8849C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7F2619-F135-462D-A27C-1BF492A4FE2B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FA3BAA4-E45A-4756-A35E-94B1F757A9DC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8D1E4F7-D5BC-4903-8FB9-9BA09A761431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수업 참여 방법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ABDCC81-6CE4-46C5-983A-FE98B24922DD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9E48473-3865-4D68-9464-0D3C7B5E8FD2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B2E08E-76CA-4776-8F30-303A341C5F36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A91AA65-D53D-48F7-BDDA-9BD3D474ECEA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2554B434-06D4-4620-9B74-28D07A4760EC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5" name="그림 44">
                <a:extLst>
                  <a:ext uri="{FF2B5EF4-FFF2-40B4-BE49-F238E27FC236}">
                    <a16:creationId xmlns:a16="http://schemas.microsoft.com/office/drawing/2014/main" id="{BC2F8BCC-B220-4F0B-86A0-0924A73C7B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AFD3C666-4B10-473B-9C32-CDD3537B6C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5B53F1F1-1157-47DA-B123-9EB5E9D76B16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6CB703C8-C6F7-4284-BD8F-062FB4AC638A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3" name="그림 42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C5318AB8-CEC8-4C51-BF83-8362799D5B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4" name="그림 4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9DB42B05-5F62-4774-BE24-6AF7055D9E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2" name="그림 41">
                <a:extLst>
                  <a:ext uri="{FF2B5EF4-FFF2-40B4-BE49-F238E27FC236}">
                    <a16:creationId xmlns:a16="http://schemas.microsoft.com/office/drawing/2014/main" id="{79835C4A-3F1A-4C0E-BAF5-B69A5623B7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1892933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87885" y="1171283"/>
            <a:ext cx="8140294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>
                <a:latin typeface="Arial"/>
                <a:ea typeface="나눔스퀘어라운드 Regular"/>
              </a:rPr>
              <a:t>• </a:t>
            </a:r>
            <a:r>
              <a:rPr lang="ko-KR" altLang="en-US" sz="2000" b="1">
                <a:latin typeface="나눔스퀘어"/>
                <a:ea typeface="나눔스퀘어"/>
              </a:rPr>
              <a:t>화상강의 기능</a:t>
            </a:r>
            <a:endParaRPr lang="ko-KR" altLang="en-US" sz="2000" b="1" dirty="0">
              <a:latin typeface="나눔스퀘어"/>
              <a:ea typeface="나눔스퀘어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CD7862C-2571-4234-827F-71D92C6869D6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06EED367-5E09-4B95-8959-CA5421B46C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C92294D-10CE-441E-BD54-54057D1FC5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23FB9129-756B-4D2D-9283-71AAB8849C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7F2619-F135-462D-A27C-1BF492A4FE2B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FA3BAA4-E45A-4756-A35E-94B1F757A9DC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8D1E4F7-D5BC-4903-8FB9-9BA09A761431}"/>
              </a:ext>
            </a:extLst>
          </p:cNvPr>
          <p:cNvSpPr/>
          <p:nvPr/>
        </p:nvSpPr>
        <p:spPr>
          <a:xfrm>
            <a:off x="23194" y="92639"/>
            <a:ext cx="64620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원어민 화상영어교육 화상강의 기능</a:t>
            </a:r>
            <a:endParaRPr lang="ko-KR" altLang="en-US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ABDCC81-6CE4-46C5-983A-FE98B24922DD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9E48473-3865-4D68-9464-0D3C7B5E8FD2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B2E08E-76CA-4776-8F30-303A341C5F36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sp>
        <p:nvSpPr>
          <p:cNvPr id="25" name="Rect 0">
            <a:extLst>
              <a:ext uri="{FF2B5EF4-FFF2-40B4-BE49-F238E27FC236}">
                <a16:creationId xmlns:a16="http://schemas.microsoft.com/office/drawing/2014/main" id="{22652500-7AA9-4A14-9D8C-D54789A40F43}"/>
              </a:ext>
            </a:extLst>
          </p:cNvPr>
          <p:cNvSpPr txBox="1">
            <a:spLocks noChangeAspect="1"/>
          </p:cNvSpPr>
          <p:nvPr/>
        </p:nvSpPr>
        <p:spPr>
          <a:xfrm>
            <a:off x="8615166" y="1581685"/>
            <a:ext cx="2735873" cy="4648316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marL="457200" lvl="0" indent="-457200">
              <a:lnSpc>
                <a:spcPct val="150000"/>
              </a:lnSpc>
              <a:buAutoNum type="arabicPeriod"/>
              <a:defRPr/>
            </a:pPr>
            <a:r>
              <a:rPr lang="ko-KR" altLang="en-US" b="1" dirty="0">
                <a:latin typeface="+mj-ea"/>
                <a:ea typeface="+mj-ea"/>
              </a:rPr>
              <a:t>오디오 설정 </a:t>
            </a:r>
            <a:endParaRPr lang="en-US" altLang="ko-KR" b="1" dirty="0">
              <a:latin typeface="+mj-ea"/>
              <a:ea typeface="+mj-ea"/>
            </a:endParaRPr>
          </a:p>
          <a:p>
            <a:pPr marL="457200" lvl="0" indent="-457200">
              <a:lnSpc>
                <a:spcPct val="150000"/>
              </a:lnSpc>
              <a:buAutoNum type="arabicPeriod"/>
              <a:defRPr/>
            </a:pPr>
            <a:r>
              <a:rPr lang="ko-KR" altLang="en-US" b="1" dirty="0">
                <a:latin typeface="+mj-ea"/>
                <a:ea typeface="+mj-ea"/>
              </a:rPr>
              <a:t>비디오 설정</a:t>
            </a:r>
            <a:endParaRPr lang="en-US" altLang="ko-KR" b="1" dirty="0">
              <a:latin typeface="+mj-ea"/>
              <a:ea typeface="+mj-ea"/>
            </a:endParaRPr>
          </a:p>
          <a:p>
            <a:pPr marL="457200" lvl="0" indent="-457200">
              <a:lnSpc>
                <a:spcPct val="150000"/>
              </a:lnSpc>
              <a:buAutoNum type="arabicPeriod"/>
              <a:defRPr/>
            </a:pPr>
            <a:r>
              <a:rPr lang="ko-KR" altLang="en-US" b="1" dirty="0">
                <a:latin typeface="+mj-ea"/>
                <a:ea typeface="+mj-ea"/>
              </a:rPr>
              <a:t>참가자 확인 </a:t>
            </a:r>
            <a:endParaRPr lang="en-US" altLang="ko-KR" b="1" dirty="0">
              <a:latin typeface="+mj-ea"/>
              <a:ea typeface="+mj-ea"/>
            </a:endParaRPr>
          </a:p>
          <a:p>
            <a:pPr marL="457200" lvl="0" indent="-457200">
              <a:lnSpc>
                <a:spcPct val="150000"/>
              </a:lnSpc>
              <a:buAutoNum type="arabicPeriod"/>
              <a:defRPr/>
            </a:pPr>
            <a:r>
              <a:rPr lang="ko-KR" altLang="en-US" b="1" dirty="0" err="1">
                <a:latin typeface="+mj-ea"/>
                <a:ea typeface="+mj-ea"/>
              </a:rPr>
              <a:t>채팅방</a:t>
            </a:r>
            <a:r>
              <a:rPr lang="ko-KR" altLang="en-US" b="1" dirty="0">
                <a:latin typeface="+mj-ea"/>
                <a:ea typeface="+mj-ea"/>
              </a:rPr>
              <a:t> 확인 </a:t>
            </a:r>
            <a:endParaRPr lang="en-US" altLang="ko-KR" b="1" dirty="0">
              <a:latin typeface="+mj-ea"/>
              <a:ea typeface="+mj-ea"/>
            </a:endParaRPr>
          </a:p>
          <a:p>
            <a:pPr marL="457200" lvl="0" indent="-457200">
              <a:lnSpc>
                <a:spcPct val="150000"/>
              </a:lnSpc>
              <a:buAutoNum type="arabicPeriod"/>
              <a:defRPr/>
            </a:pPr>
            <a:r>
              <a:rPr lang="ko-KR" altLang="en-US" b="1" dirty="0" err="1">
                <a:latin typeface="+mj-ea"/>
                <a:ea typeface="+mj-ea"/>
              </a:rPr>
              <a:t>음소거</a:t>
            </a:r>
            <a:r>
              <a:rPr lang="ko-KR" altLang="en-US" b="1" dirty="0">
                <a:latin typeface="+mj-ea"/>
                <a:ea typeface="+mj-ea"/>
              </a:rPr>
              <a:t> 설정 및 해제 </a:t>
            </a:r>
            <a:endParaRPr lang="en-US" altLang="ko-KR" b="1" dirty="0">
              <a:latin typeface="+mj-ea"/>
              <a:ea typeface="+mj-ea"/>
            </a:endParaRPr>
          </a:p>
          <a:p>
            <a:pPr marL="457200" lvl="0" indent="-457200">
              <a:lnSpc>
                <a:spcPct val="150000"/>
              </a:lnSpc>
              <a:buAutoNum type="arabicPeriod"/>
              <a:defRPr/>
            </a:pPr>
            <a:r>
              <a:rPr lang="ko-KR" altLang="en-US" b="1" dirty="0">
                <a:latin typeface="+mj-ea"/>
                <a:ea typeface="+mj-ea"/>
              </a:rPr>
              <a:t>화면 최소화 </a:t>
            </a:r>
            <a:endParaRPr lang="en-US" altLang="ko-KR" b="1" dirty="0">
              <a:latin typeface="+mj-ea"/>
              <a:ea typeface="+mj-ea"/>
            </a:endParaRPr>
          </a:p>
          <a:p>
            <a:pPr marL="342900" lvl="0" indent="-342900">
              <a:lnSpc>
                <a:spcPct val="150000"/>
              </a:lnSpc>
              <a:buAutoNum type="arabicPeriod" startAt="7"/>
              <a:defRPr/>
            </a:pPr>
            <a:r>
              <a:rPr lang="ko-KR" altLang="en-US" b="1" dirty="0">
                <a:latin typeface="+mj-ea"/>
                <a:ea typeface="+mj-ea"/>
              </a:rPr>
              <a:t> 화면 최대화</a:t>
            </a:r>
            <a:endParaRPr lang="en-US" altLang="ko-KR" b="1" dirty="0">
              <a:latin typeface="+mj-ea"/>
              <a:ea typeface="+mj-ea"/>
            </a:endParaRPr>
          </a:p>
          <a:p>
            <a:pPr marL="342900" lvl="0" indent="-342900">
              <a:lnSpc>
                <a:spcPct val="150000"/>
              </a:lnSpc>
              <a:buAutoNum type="arabicPeriod" startAt="7"/>
              <a:defRPr/>
            </a:pPr>
            <a:r>
              <a:rPr lang="ko-KR" altLang="en-US" b="1" dirty="0">
                <a:latin typeface="+mj-ea"/>
                <a:ea typeface="+mj-ea"/>
              </a:rPr>
              <a:t> 화상강의 나가기</a:t>
            </a:r>
            <a:endParaRPr lang="en-US" altLang="ko-KR" b="1" dirty="0">
              <a:latin typeface="+mj-ea"/>
              <a:ea typeface="+mj-ea"/>
            </a:endParaRPr>
          </a:p>
          <a:p>
            <a:pPr marL="457200" lvl="0" indent="-457200">
              <a:buAutoNum type="arabicPeriod"/>
              <a:defRPr/>
            </a:pPr>
            <a:endParaRPr lang="en-US" altLang="ko-KR" sz="1500" b="1" dirty="0">
              <a:latin typeface="+mj-ea"/>
              <a:ea typeface="+mj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36C8F16-902D-4AE4-A67B-D5BDDEC014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057" y="1579460"/>
            <a:ext cx="7591231" cy="4610548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4F22EEF0-5756-4C50-82D0-3DA44126BD3D}"/>
              </a:ext>
            </a:extLst>
          </p:cNvPr>
          <p:cNvSpPr/>
          <p:nvPr/>
        </p:nvSpPr>
        <p:spPr>
          <a:xfrm>
            <a:off x="878542" y="5819107"/>
            <a:ext cx="457200" cy="3653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553E1C4-5B84-4C7C-A8FD-70FE88A4BC7A}"/>
              </a:ext>
            </a:extLst>
          </p:cNvPr>
          <p:cNvSpPr/>
          <p:nvPr/>
        </p:nvSpPr>
        <p:spPr>
          <a:xfrm>
            <a:off x="1478283" y="5819107"/>
            <a:ext cx="457200" cy="3779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0813D6E-8096-42A0-9513-3D5AF98C949D}"/>
              </a:ext>
            </a:extLst>
          </p:cNvPr>
          <p:cNvSpPr/>
          <p:nvPr/>
        </p:nvSpPr>
        <p:spPr>
          <a:xfrm>
            <a:off x="3602919" y="5839558"/>
            <a:ext cx="457200" cy="3779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45F713-D6ED-4E60-8E83-C07BEE636BE0}"/>
              </a:ext>
            </a:extLst>
          </p:cNvPr>
          <p:cNvSpPr/>
          <p:nvPr/>
        </p:nvSpPr>
        <p:spPr>
          <a:xfrm>
            <a:off x="4239178" y="5852373"/>
            <a:ext cx="457200" cy="3779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B3E11CD-882F-4A76-AE8C-C90756BF7584}"/>
              </a:ext>
            </a:extLst>
          </p:cNvPr>
          <p:cNvSpPr/>
          <p:nvPr/>
        </p:nvSpPr>
        <p:spPr>
          <a:xfrm>
            <a:off x="7834261" y="2772419"/>
            <a:ext cx="457200" cy="3779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479EB39-E305-4A63-BE6C-3767D912C011}"/>
              </a:ext>
            </a:extLst>
          </p:cNvPr>
          <p:cNvSpPr/>
          <p:nvPr/>
        </p:nvSpPr>
        <p:spPr>
          <a:xfrm>
            <a:off x="7521387" y="1609025"/>
            <a:ext cx="224119" cy="2914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5945E31-F61B-43B4-8283-4D1EB4FB4077}"/>
              </a:ext>
            </a:extLst>
          </p:cNvPr>
          <p:cNvSpPr/>
          <p:nvPr/>
        </p:nvSpPr>
        <p:spPr>
          <a:xfrm>
            <a:off x="7826191" y="1609026"/>
            <a:ext cx="224119" cy="2914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1998925-D800-4833-A881-D6B1402FED16}"/>
              </a:ext>
            </a:extLst>
          </p:cNvPr>
          <p:cNvSpPr/>
          <p:nvPr/>
        </p:nvSpPr>
        <p:spPr>
          <a:xfrm>
            <a:off x="7834261" y="5825419"/>
            <a:ext cx="457200" cy="3779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B5BAF1-FEC3-4FC0-B467-88C77DB3AFA3}"/>
              </a:ext>
            </a:extLst>
          </p:cNvPr>
          <p:cNvSpPr txBox="1"/>
          <p:nvPr/>
        </p:nvSpPr>
        <p:spPr>
          <a:xfrm>
            <a:off x="976434" y="5393108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F0000"/>
                </a:solidFill>
              </a:rPr>
              <a:t>1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1489EB-FCB9-40A7-BE3C-BC1BACEC9A9A}"/>
              </a:ext>
            </a:extLst>
          </p:cNvPr>
          <p:cNvSpPr txBox="1"/>
          <p:nvPr/>
        </p:nvSpPr>
        <p:spPr>
          <a:xfrm>
            <a:off x="1576175" y="5401628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2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C2A46A-7D24-4814-B2FF-43B7EC3E33CE}"/>
              </a:ext>
            </a:extLst>
          </p:cNvPr>
          <p:cNvSpPr txBox="1"/>
          <p:nvPr/>
        </p:nvSpPr>
        <p:spPr>
          <a:xfrm>
            <a:off x="3700811" y="5413559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F0000"/>
                </a:solidFill>
              </a:rPr>
              <a:t>3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9CDCC5-8680-48A4-82F4-6C3FACB83B16}"/>
              </a:ext>
            </a:extLst>
          </p:cNvPr>
          <p:cNvSpPr txBox="1"/>
          <p:nvPr/>
        </p:nvSpPr>
        <p:spPr>
          <a:xfrm>
            <a:off x="4318705" y="5413559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4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5D9F814-67B4-4564-9B8B-BE357C5C53C0}"/>
              </a:ext>
            </a:extLst>
          </p:cNvPr>
          <p:cNvSpPr txBox="1"/>
          <p:nvPr/>
        </p:nvSpPr>
        <p:spPr>
          <a:xfrm>
            <a:off x="7521387" y="2768948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5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542872C-A705-405E-A2DB-3FB9469CB63A}"/>
              </a:ext>
            </a:extLst>
          </p:cNvPr>
          <p:cNvSpPr txBox="1"/>
          <p:nvPr/>
        </p:nvSpPr>
        <p:spPr>
          <a:xfrm>
            <a:off x="7502738" y="1930083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F0000"/>
                </a:solidFill>
              </a:rPr>
              <a:t>6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A4835F5-97A9-42AC-A988-4E69B918658C}"/>
              </a:ext>
            </a:extLst>
          </p:cNvPr>
          <p:cNvSpPr txBox="1"/>
          <p:nvPr/>
        </p:nvSpPr>
        <p:spPr>
          <a:xfrm>
            <a:off x="7810404" y="1930083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7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F4125E-35A1-4FF2-80AE-543477753D3E}"/>
              </a:ext>
            </a:extLst>
          </p:cNvPr>
          <p:cNvSpPr txBox="1"/>
          <p:nvPr/>
        </p:nvSpPr>
        <p:spPr>
          <a:xfrm>
            <a:off x="7932153" y="5390539"/>
            <a:ext cx="26141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8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7C31D9C3-78E4-41A0-8248-227CF5187CDD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53BDE60F-DC39-4A11-9E25-6AEEE505F25E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62" name="그림 61">
                <a:extLst>
                  <a:ext uri="{FF2B5EF4-FFF2-40B4-BE49-F238E27FC236}">
                    <a16:creationId xmlns:a16="http://schemas.microsoft.com/office/drawing/2014/main" id="{37AE3DAF-8773-4737-897F-45C1FA9349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63" name="그림 62">
                <a:extLst>
                  <a:ext uri="{FF2B5EF4-FFF2-40B4-BE49-F238E27FC236}">
                    <a16:creationId xmlns:a16="http://schemas.microsoft.com/office/drawing/2014/main" id="{EDD39EA5-A4EA-48C9-B41D-6B1F22F9487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B6F0A586-9109-4607-917D-DCF8E95E0188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58" name="그룹 57">
                <a:extLst>
                  <a:ext uri="{FF2B5EF4-FFF2-40B4-BE49-F238E27FC236}">
                    <a16:creationId xmlns:a16="http://schemas.microsoft.com/office/drawing/2014/main" id="{0A393E67-7642-45AE-8705-DA6B30155F02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60" name="그림 59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126E8958-63E5-4833-B658-4166751945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61" name="그림 60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8268B488-CD3B-44DB-8E42-AFD0C73BAA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59" name="그림 58">
                <a:extLst>
                  <a:ext uri="{FF2B5EF4-FFF2-40B4-BE49-F238E27FC236}">
                    <a16:creationId xmlns:a16="http://schemas.microsoft.com/office/drawing/2014/main" id="{D6F866CF-CA13-443F-B601-A8D968660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586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88459" y="1105929"/>
            <a:ext cx="7187998" cy="696349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b="1" dirty="0">
                <a:latin typeface="Arial"/>
                <a:ea typeface="나눔스퀘어라운드 Regular"/>
              </a:rPr>
              <a:t>• </a:t>
            </a:r>
            <a:r>
              <a:rPr sz="2000" b="1" dirty="0" err="1">
                <a:latin typeface="나눔스퀘어"/>
                <a:ea typeface="나눔스퀘어"/>
              </a:rPr>
              <a:t>익산시</a:t>
            </a:r>
            <a:r>
              <a:rPr sz="2000" b="1" dirty="0">
                <a:latin typeface="나눔스퀘어"/>
                <a:ea typeface="나눔스퀘어"/>
              </a:rPr>
              <a:t> </a:t>
            </a:r>
            <a:r>
              <a:rPr sz="2000" b="1" dirty="0" err="1">
                <a:latin typeface="나눔스퀘어"/>
                <a:ea typeface="나눔스퀘어"/>
              </a:rPr>
              <a:t>화상영어</a:t>
            </a:r>
            <a:r>
              <a:rPr sz="2000" b="1" dirty="0">
                <a:latin typeface="나눔스퀘어"/>
                <a:ea typeface="나눔스퀘어"/>
              </a:rPr>
              <a:t> </a:t>
            </a:r>
            <a:r>
              <a:rPr sz="2000" b="1" dirty="0" err="1">
                <a:latin typeface="나눔스퀘어"/>
                <a:ea typeface="나눔스퀘어"/>
              </a:rPr>
              <a:t>홈페이지</a:t>
            </a:r>
            <a:r>
              <a:rPr sz="2000" b="1" dirty="0">
                <a:latin typeface="나눔스퀘어"/>
                <a:ea typeface="나눔스퀘어"/>
              </a:rPr>
              <a:t> </a:t>
            </a:r>
            <a:r>
              <a:rPr sz="2000" b="1" dirty="0" err="1">
                <a:latin typeface="나눔스퀘어"/>
                <a:ea typeface="나눔스퀘어"/>
              </a:rPr>
              <a:t>로그인</a:t>
            </a:r>
            <a:r>
              <a:rPr lang="en-US" sz="2000" b="1" dirty="0">
                <a:latin typeface="나눔스퀘어"/>
                <a:ea typeface="나눔스퀘어"/>
              </a:rPr>
              <a:t>       </a:t>
            </a:r>
            <a:r>
              <a:rPr lang="ko-KR" altLang="en-US" sz="2000" b="1" dirty="0">
                <a:latin typeface="나눔스퀘어"/>
                <a:ea typeface="나눔스퀘어"/>
              </a:rPr>
              <a:t> 공지사항 클릭</a:t>
            </a:r>
            <a:endParaRPr lang="en-US" altLang="ko-KR" sz="2000" b="1" dirty="0">
              <a:latin typeface="나눔스퀘어"/>
              <a:ea typeface="나눔스퀘어"/>
            </a:endParaRPr>
          </a:p>
          <a:p>
            <a:pPr>
              <a:defRPr/>
            </a:pPr>
            <a:r>
              <a:rPr lang="en-US" altLang="ko-KR" sz="2000" b="1" dirty="0">
                <a:solidFill>
                  <a:srgbClr val="FF0000"/>
                </a:solidFill>
              </a:rPr>
              <a:t>   https://iksanwge.wu.ac.kr/index.htm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2" name="그래픽 31" descr="도시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23194" y="92639"/>
            <a:ext cx="7146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화상강의 교재 안내</a:t>
            </a:r>
            <a:endParaRPr lang="ko-KR" altLang="en-US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80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/>
              </a:rPr>
              <a:t>Global Standard University</a:t>
            </a:r>
            <a:endParaRPr lang="en-US" altLang="ko-KR" sz="1800">
              <a:solidFill>
                <a:srgbClr val="002060"/>
              </a:solidFill>
              <a:latin typeface="Haettenschweiler"/>
            </a:endParaRPr>
          </a:p>
        </p:txBody>
      </p:sp>
      <p:sp>
        <p:nvSpPr>
          <p:cNvPr id="3" name="화살표: 오른쪽 2"/>
          <p:cNvSpPr/>
          <p:nvPr/>
        </p:nvSpPr>
        <p:spPr>
          <a:xfrm>
            <a:off x="4038569" y="1139884"/>
            <a:ext cx="401217" cy="260353"/>
          </a:xfrm>
          <a:prstGeom prst="rightArrow">
            <a:avLst>
              <a:gd name="adj1" fmla="val 50000"/>
              <a:gd name="adj2" fmla="val 89422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76DA293-94DD-4590-AAA5-625A579CE46C}"/>
              </a:ext>
            </a:extLst>
          </p:cNvPr>
          <p:cNvGrpSpPr/>
          <p:nvPr/>
        </p:nvGrpSpPr>
        <p:grpSpPr>
          <a:xfrm>
            <a:off x="765589" y="2326821"/>
            <a:ext cx="4912580" cy="3026123"/>
            <a:chOff x="2321859" y="2021862"/>
            <a:chExt cx="4353575" cy="2653737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0C4EC5E7-E13E-403C-957F-235A99CBD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1743" r="1868"/>
            <a:stretch/>
          </p:blipFill>
          <p:spPr>
            <a:xfrm>
              <a:off x="2321859" y="2021862"/>
              <a:ext cx="4353575" cy="1868820"/>
            </a:xfrm>
            <a:prstGeom prst="rect">
              <a:avLst/>
            </a:prstGeom>
          </p:spPr>
        </p:pic>
        <p:sp>
          <p:nvSpPr>
            <p:cNvPr id="43" name="직사각형 42"/>
            <p:cNvSpPr/>
            <p:nvPr/>
          </p:nvSpPr>
          <p:spPr>
            <a:xfrm>
              <a:off x="4439786" y="2957478"/>
              <a:ext cx="894214" cy="44006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" name="그래픽 6" descr="커서 단색으로 채워진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038569" y="3598910"/>
              <a:ext cx="1076689" cy="1076689"/>
            </a:xfrm>
            <a:prstGeom prst="rect">
              <a:avLst/>
            </a:prstGeom>
          </p:spPr>
        </p:pic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2FB42FE7-8AAF-4978-82DA-AC4BD23373AC}"/>
                </a:ext>
              </a:extLst>
            </p:cNvPr>
            <p:cNvSpPr/>
            <p:nvPr/>
          </p:nvSpPr>
          <p:spPr>
            <a:xfrm>
              <a:off x="3881718" y="3397092"/>
              <a:ext cx="654423" cy="35912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97CBC71-29C5-4B71-95B1-447A38E832C0}"/>
              </a:ext>
            </a:extLst>
          </p:cNvPr>
          <p:cNvGrpSpPr/>
          <p:nvPr/>
        </p:nvGrpSpPr>
        <p:grpSpPr>
          <a:xfrm>
            <a:off x="5927850" y="2251679"/>
            <a:ext cx="4820832" cy="2962985"/>
            <a:chOff x="4703277" y="2161462"/>
            <a:chExt cx="4353575" cy="242379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76E2C84-C7F3-42ED-A9BB-2FA272E3A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20213" r="8537" b="1103"/>
            <a:stretch/>
          </p:blipFill>
          <p:spPr>
            <a:xfrm>
              <a:off x="4703277" y="2161462"/>
              <a:ext cx="4353575" cy="2423790"/>
            </a:xfrm>
            <a:prstGeom prst="rect">
              <a:avLst/>
            </a:prstGeom>
          </p:spPr>
        </p:pic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1FA3B603-A2DD-4DD1-83D7-9A500AF76EFF}"/>
                </a:ext>
              </a:extLst>
            </p:cNvPr>
            <p:cNvSpPr/>
            <p:nvPr/>
          </p:nvSpPr>
          <p:spPr>
            <a:xfrm>
              <a:off x="5772611" y="4049620"/>
              <a:ext cx="1397091" cy="476233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2CA2CBF-86B9-45E7-8B21-E8847E043908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08D9D4CA-3448-477A-B27B-94ACAEEC5920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51" name="그림 50">
                <a:extLst>
                  <a:ext uri="{FF2B5EF4-FFF2-40B4-BE49-F238E27FC236}">
                    <a16:creationId xmlns:a16="http://schemas.microsoft.com/office/drawing/2014/main" id="{5E01E30B-8777-4E31-B562-5F825796E4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8487487D-DC56-4B28-A979-C6AECB894A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6A2BAD49-3528-4563-A540-DAFB92F77324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7" name="그룹 46">
                <a:extLst>
                  <a:ext uri="{FF2B5EF4-FFF2-40B4-BE49-F238E27FC236}">
                    <a16:creationId xmlns:a16="http://schemas.microsoft.com/office/drawing/2014/main" id="{863B45A0-B555-45E1-AA88-38A45214E369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9" name="그림 48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964CC7F1-B4FA-4DE4-A2D1-B3EE216016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50" name="그림 49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5A273BBB-8CDC-41D1-8730-7304F7F5E8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4161E910-3CF0-4451-AED0-97C7A97FD2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6392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88459" y="1105929"/>
            <a:ext cx="7187998" cy="696349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b="1" dirty="0">
                <a:latin typeface="Arial"/>
                <a:ea typeface="나눔스퀘어라운드 Regular"/>
              </a:rPr>
              <a:t>• </a:t>
            </a:r>
            <a:r>
              <a:rPr lang="ko-KR" altLang="en-US" sz="2000" b="1" dirty="0">
                <a:latin typeface="나눔스퀘어"/>
                <a:ea typeface="나눔스퀘어"/>
              </a:rPr>
              <a:t>수업교재 업로드 안내           해당 교재 명 클릭</a:t>
            </a:r>
            <a:endParaRPr lang="en-US" altLang="ko-KR" sz="2000" b="1" dirty="0">
              <a:latin typeface="나눔스퀘어"/>
              <a:ea typeface="나눔스퀘어"/>
            </a:endParaRPr>
          </a:p>
          <a:p>
            <a:pPr>
              <a:defRPr/>
            </a:pPr>
            <a:r>
              <a:rPr lang="en-US" altLang="ko-KR" sz="2000" b="1" dirty="0">
                <a:solidFill>
                  <a:srgbClr val="FF0000"/>
                </a:solidFill>
              </a:rPr>
              <a:t>   https://iksanwge.wu.ac.kr/index.htm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2" name="그래픽 31" descr="도시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23194" y="92639"/>
            <a:ext cx="7146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화상강의 교재 안내</a:t>
            </a:r>
            <a:endParaRPr lang="ko-KR" altLang="en-US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80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/>
              </a:rPr>
              <a:t>Global Standard University</a:t>
            </a:r>
            <a:endParaRPr lang="en-US" altLang="ko-KR" sz="1800">
              <a:solidFill>
                <a:srgbClr val="002060"/>
              </a:solidFill>
              <a:latin typeface="Haettenschweiler"/>
            </a:endParaRPr>
          </a:p>
        </p:txBody>
      </p:sp>
      <p:sp>
        <p:nvSpPr>
          <p:cNvPr id="3" name="화살표: 오른쪽 2"/>
          <p:cNvSpPr/>
          <p:nvPr/>
        </p:nvSpPr>
        <p:spPr>
          <a:xfrm>
            <a:off x="2903861" y="1105929"/>
            <a:ext cx="401217" cy="260353"/>
          </a:xfrm>
          <a:prstGeom prst="rightArrow">
            <a:avLst>
              <a:gd name="adj1" fmla="val 50000"/>
              <a:gd name="adj2" fmla="val 89422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9668C8E-EDE2-4FD9-97EF-21F7CDDC6173}"/>
              </a:ext>
            </a:extLst>
          </p:cNvPr>
          <p:cNvGrpSpPr/>
          <p:nvPr/>
        </p:nvGrpSpPr>
        <p:grpSpPr>
          <a:xfrm>
            <a:off x="395626" y="1889541"/>
            <a:ext cx="5700374" cy="3778691"/>
            <a:chOff x="768059" y="1889541"/>
            <a:chExt cx="6401643" cy="412913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2B4E5117-4BAF-4B9A-BFB6-BFC7A61DB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059" y="1889541"/>
              <a:ext cx="6401643" cy="4129134"/>
            </a:xfrm>
            <a:prstGeom prst="rect">
              <a:avLst/>
            </a:prstGeom>
          </p:spPr>
        </p:pic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863FA315-482A-4B0D-BB49-8A757D275CEC}"/>
                </a:ext>
              </a:extLst>
            </p:cNvPr>
            <p:cNvSpPr/>
            <p:nvPr/>
          </p:nvSpPr>
          <p:spPr>
            <a:xfrm>
              <a:off x="957607" y="1963637"/>
              <a:ext cx="1326005" cy="45927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 dirty="0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9409D6FB-8769-477B-B8A6-54A659BB576B}"/>
                </a:ext>
              </a:extLst>
            </p:cNvPr>
            <p:cNvSpPr/>
            <p:nvPr/>
          </p:nvSpPr>
          <p:spPr>
            <a:xfrm>
              <a:off x="957607" y="4573013"/>
              <a:ext cx="5891428" cy="377943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2643CB83-6C70-48B3-9AAD-65841989F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1669" y="2055733"/>
            <a:ext cx="5564705" cy="3434115"/>
          </a:xfrm>
          <a:prstGeom prst="rect">
            <a:avLst/>
          </a:prstGeom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id="{E540A20F-366E-4316-9BFF-9840D6F8C7B2}"/>
              </a:ext>
            </a:extLst>
          </p:cNvPr>
          <p:cNvSpPr/>
          <p:nvPr/>
        </p:nvSpPr>
        <p:spPr>
          <a:xfrm>
            <a:off x="7842238" y="3128643"/>
            <a:ext cx="539762" cy="4202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9" name="화살표: 톱니 모양의 오른쪽 8">
            <a:extLst>
              <a:ext uri="{FF2B5EF4-FFF2-40B4-BE49-F238E27FC236}">
                <a16:creationId xmlns:a16="http://schemas.microsoft.com/office/drawing/2014/main" id="{4B8226B3-4280-4602-8F0E-887998D6C931}"/>
              </a:ext>
            </a:extLst>
          </p:cNvPr>
          <p:cNvSpPr/>
          <p:nvPr/>
        </p:nvSpPr>
        <p:spPr>
          <a:xfrm rot="7355941">
            <a:off x="8080378" y="2367589"/>
            <a:ext cx="741396" cy="509599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4A96D2-50F1-4585-BEE1-BB95E4105E8E}"/>
              </a:ext>
            </a:extLst>
          </p:cNvPr>
          <p:cNvSpPr txBox="1"/>
          <p:nvPr/>
        </p:nvSpPr>
        <p:spPr>
          <a:xfrm>
            <a:off x="8746792" y="2055733"/>
            <a:ext cx="2100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다운로드 클릭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373FBB6-0812-4056-8E31-3AA25EEC265C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CAD8DDFA-2F3D-4367-B33D-8498BC3DBE31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51" name="그림 50">
                <a:extLst>
                  <a:ext uri="{FF2B5EF4-FFF2-40B4-BE49-F238E27FC236}">
                    <a16:creationId xmlns:a16="http://schemas.microsoft.com/office/drawing/2014/main" id="{F52D2662-ECEA-4394-BAE9-38E630FEF3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4DBF34C1-9917-4E0D-A764-C72BF43A7F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4B6A5283-F563-4A8E-A3C7-DE486BD5CF0C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7" name="그룹 46">
                <a:extLst>
                  <a:ext uri="{FF2B5EF4-FFF2-40B4-BE49-F238E27FC236}">
                    <a16:creationId xmlns:a16="http://schemas.microsoft.com/office/drawing/2014/main" id="{27027CA1-9AFE-4300-99FB-F5B8F18A9155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9" name="그림 48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0E48B096-0C46-45F6-A0DE-4FA73A629B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50" name="그림 49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6668DBAB-2336-44BB-9CA3-A37EE5D750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6295C970-5680-487A-BD75-0670EC5EC8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4072267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1043614" y="1164133"/>
            <a:ext cx="7031355" cy="4822232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marL="0" lvl="0" indent="0" algn="l">
              <a:lnSpc>
                <a:spcPct val="150000"/>
              </a:lnSpc>
              <a:buFontTx/>
              <a:buNone/>
              <a:defRPr/>
            </a:pPr>
            <a:endParaRPr lang="en-US" altLang="ko-KR" sz="1600" dirty="0">
              <a:latin typeface="나눔스퀘어"/>
              <a:ea typeface="나눔스퀘어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1768928-62DD-48B1-A65D-A58B089800CC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9" name="그래픽 28" descr="도시">
            <a:extLst>
              <a:ext uri="{FF2B5EF4-FFF2-40B4-BE49-F238E27FC236}">
                <a16:creationId xmlns:a16="http://schemas.microsoft.com/office/drawing/2014/main" id="{97D71376-BE08-42B4-B5A7-67135C491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0" name="그래픽 29" descr="학교">
            <a:extLst>
              <a:ext uri="{FF2B5EF4-FFF2-40B4-BE49-F238E27FC236}">
                <a16:creationId xmlns:a16="http://schemas.microsoft.com/office/drawing/2014/main" id="{0AD2361E-E44F-43CF-885C-BB6BA1DC7A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1" name="그래픽 30" descr="건물">
            <a:extLst>
              <a:ext uri="{FF2B5EF4-FFF2-40B4-BE49-F238E27FC236}">
                <a16:creationId xmlns:a16="http://schemas.microsoft.com/office/drawing/2014/main" id="{BE87DFF4-BF0D-4ED9-82CB-314DBAB72B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BF89FEEE-8097-45CE-86A7-69646E9E3981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086C9D2-95E4-472C-B45F-9E49D4A71354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AD8C425-D914-4B9E-9530-2B276A250187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원어민 화상영어교육 수업 참여시 </a:t>
            </a:r>
            <a:r>
              <a:rPr lang="ko-KR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수강 규정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3BF80BE-F173-4E05-AFAB-FED76686B016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0BCDD93-1B7A-44C9-AD2B-A08E11CD9254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DFF4A5-E831-4731-A6C4-11BDDFBDCDF9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0D8D26-50B6-4203-B726-B118E642A755}"/>
              </a:ext>
            </a:extLst>
          </p:cNvPr>
          <p:cNvSpPr txBox="1"/>
          <p:nvPr/>
        </p:nvSpPr>
        <p:spPr>
          <a:xfrm>
            <a:off x="5976995" y="2021310"/>
            <a:ext cx="5853111" cy="3653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>
              <a:lnSpc>
                <a:spcPct val="150000"/>
              </a:lnSpc>
              <a:buFontTx/>
              <a:buNone/>
              <a:defRPr/>
            </a:pPr>
            <a:r>
              <a:rPr lang="en-US" altLang="ko-KR" sz="2400" b="1" dirty="0">
                <a:latin typeface="나눔스퀘어"/>
                <a:ea typeface="나눔스퀘어"/>
              </a:rPr>
              <a:t>3. </a:t>
            </a:r>
            <a:r>
              <a:rPr lang="ko-KR" altLang="en-US" sz="2400" b="1" dirty="0">
                <a:latin typeface="나눔스퀘어"/>
                <a:ea typeface="나눔스퀘어"/>
              </a:rPr>
              <a:t>수강신청 완료 후 수강취소 규정</a:t>
            </a:r>
            <a:br>
              <a:rPr lang="ko-KR" altLang="en-US" sz="1800">
                <a:latin typeface="나눔스퀘어"/>
                <a:ea typeface="나눔스퀘어"/>
              </a:rPr>
            </a:br>
            <a:r>
              <a:rPr lang="ko-KR" altLang="en-US" sz="1800">
                <a:latin typeface="나눔스퀘어"/>
                <a:ea typeface="나눔스퀘어"/>
              </a:rPr>
              <a:t>    </a:t>
            </a:r>
            <a:r>
              <a:rPr lang="en-US" altLang="ko-KR" sz="1800">
                <a:latin typeface="나눔스퀘어"/>
                <a:ea typeface="나눔스퀘어"/>
              </a:rPr>
              <a:t>3-1. </a:t>
            </a:r>
            <a:r>
              <a:rPr lang="ko-KR" altLang="en-US" sz="1800" dirty="0">
                <a:latin typeface="나눔스퀘어"/>
                <a:ea typeface="나눔스퀘어"/>
              </a:rPr>
              <a:t>전체 수업 기간</a:t>
            </a:r>
            <a:br>
              <a:rPr lang="ko-KR" altLang="en-US" sz="1800" dirty="0">
                <a:latin typeface="나눔스퀘어"/>
                <a:ea typeface="나눔스퀘어"/>
              </a:rPr>
            </a:br>
            <a:r>
              <a:rPr lang="ko-KR" altLang="en-US" sz="1800" dirty="0">
                <a:latin typeface="나눔스퀘어"/>
                <a:ea typeface="나눔스퀘어"/>
              </a:rPr>
              <a:t>      </a:t>
            </a:r>
            <a:r>
              <a:rPr lang="en-US" altLang="ko-KR" sz="1800" dirty="0">
                <a:latin typeface="나눔스퀘어"/>
                <a:ea typeface="나눔스퀘어"/>
              </a:rPr>
              <a:t>- </a:t>
            </a:r>
            <a:r>
              <a:rPr lang="ko-KR" altLang="en-US" sz="1800">
                <a:latin typeface="나눔스퀘어"/>
                <a:ea typeface="나눔스퀘어"/>
              </a:rPr>
              <a:t>총 </a:t>
            </a:r>
            <a:r>
              <a:rPr lang="en-US" altLang="ko-KR" dirty="0">
                <a:latin typeface="나눔스퀘어"/>
                <a:ea typeface="나눔스퀘어"/>
              </a:rPr>
              <a:t>3</a:t>
            </a:r>
            <a:r>
              <a:rPr lang="ko-KR" altLang="en-US" sz="1800">
                <a:latin typeface="나눔스퀘어"/>
                <a:ea typeface="나눔스퀘어"/>
              </a:rPr>
              <a:t>회 </a:t>
            </a:r>
            <a:r>
              <a:rPr lang="ko-KR" altLang="en-US" sz="1800" dirty="0">
                <a:latin typeface="나눔스퀘어"/>
                <a:ea typeface="나눔스퀘어"/>
              </a:rPr>
              <a:t>결석 시 수강 자동 취소</a:t>
            </a:r>
            <a:br>
              <a:rPr lang="ko-KR" altLang="en-US" sz="1800" dirty="0">
                <a:latin typeface="나눔스퀘어"/>
                <a:ea typeface="나눔스퀘어"/>
              </a:rPr>
            </a:br>
            <a:r>
              <a:rPr lang="ko-KR" altLang="en-US" sz="1800">
                <a:latin typeface="나눔스퀘어"/>
                <a:ea typeface="나눔스퀘어"/>
              </a:rPr>
              <a:t>    </a:t>
            </a:r>
            <a:r>
              <a:rPr lang="en-US" altLang="ko-KR" sz="1800">
                <a:latin typeface="나눔스퀘어"/>
                <a:ea typeface="나눔스퀘어"/>
              </a:rPr>
              <a:t>3-2. </a:t>
            </a:r>
            <a:r>
              <a:rPr lang="ko-KR" altLang="en-US" sz="1800" dirty="0">
                <a:latin typeface="나눔스퀘어"/>
                <a:ea typeface="나눔스퀘어"/>
              </a:rPr>
              <a:t>수강취소 또는 탈락 후 추후 수강 신청 불이익</a:t>
            </a:r>
          </a:p>
          <a:p>
            <a:pPr marL="0" lvl="0" indent="0" algn="l">
              <a:lnSpc>
                <a:spcPct val="150000"/>
              </a:lnSpc>
              <a:buFontTx/>
              <a:buNone/>
              <a:defRPr/>
            </a:pPr>
            <a:r>
              <a:rPr lang="ko-KR" altLang="en-US" sz="2400" b="1">
                <a:latin typeface="나눔스퀘어"/>
                <a:ea typeface="나눔스퀘어"/>
              </a:rPr>
              <a:t> </a:t>
            </a:r>
            <a:r>
              <a:rPr lang="en-US" altLang="ko-KR" sz="2400" b="1">
                <a:latin typeface="나눔스퀘어"/>
                <a:ea typeface="나눔스퀘어"/>
              </a:rPr>
              <a:t>4</a:t>
            </a:r>
            <a:r>
              <a:rPr lang="en-US" altLang="ko-KR" sz="2400" b="1" dirty="0">
                <a:latin typeface="나눔스퀘어"/>
                <a:ea typeface="나눔스퀘어"/>
              </a:rPr>
              <a:t>. </a:t>
            </a:r>
            <a:r>
              <a:rPr lang="ko-KR" altLang="en-US" sz="2400" b="1" dirty="0" err="1">
                <a:latin typeface="나눔스퀘어"/>
                <a:ea typeface="나눔스퀘어"/>
              </a:rPr>
              <a:t>공결</a:t>
            </a:r>
            <a:r>
              <a:rPr lang="ko-KR" altLang="en-US" sz="2400" b="1" dirty="0">
                <a:latin typeface="나눔스퀘어"/>
                <a:ea typeface="나눔스퀘어"/>
              </a:rPr>
              <a:t> 처리 </a:t>
            </a:r>
          </a:p>
          <a:p>
            <a:pPr marL="0" lvl="0" indent="0" algn="l">
              <a:lnSpc>
                <a:spcPct val="150000"/>
              </a:lnSpc>
              <a:buFontTx/>
              <a:buNone/>
              <a:defRPr/>
            </a:pPr>
            <a:r>
              <a:rPr lang="ko-KR" altLang="en-US" sz="1800" dirty="0">
                <a:latin typeface="나눔스퀘어"/>
                <a:ea typeface="나눔스퀘어"/>
              </a:rPr>
              <a:t>    </a:t>
            </a:r>
            <a:r>
              <a:rPr lang="en-US" altLang="ko-KR" sz="1800" dirty="0">
                <a:latin typeface="나눔스퀘어"/>
                <a:ea typeface="나눔스퀘어"/>
              </a:rPr>
              <a:t>4-1. </a:t>
            </a:r>
            <a:r>
              <a:rPr lang="ko-KR" altLang="en-US" sz="1800" dirty="0">
                <a:latin typeface="나눔스퀘어"/>
                <a:ea typeface="나눔스퀘어"/>
              </a:rPr>
              <a:t>병원 진료확인서 제출</a:t>
            </a:r>
            <a:r>
              <a:rPr lang="en-US" altLang="ko-KR" sz="1800" dirty="0">
                <a:latin typeface="나눔스퀘어"/>
                <a:ea typeface="나눔스퀘어"/>
              </a:rPr>
              <a:t>(</a:t>
            </a:r>
            <a:r>
              <a:rPr lang="ko-KR" altLang="en-US" sz="1800" dirty="0">
                <a:latin typeface="나눔스퀘어"/>
                <a:ea typeface="나눔스퀘어"/>
              </a:rPr>
              <a:t>약국처방전</a:t>
            </a:r>
            <a:r>
              <a:rPr lang="en-US" altLang="ko-KR" sz="1800" dirty="0">
                <a:latin typeface="나눔스퀘어"/>
                <a:ea typeface="나눔스퀘어"/>
              </a:rPr>
              <a:t>)</a:t>
            </a:r>
          </a:p>
          <a:p>
            <a:pPr marL="0" lv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1800" dirty="0">
                <a:latin typeface="나눔스퀘어"/>
                <a:ea typeface="나눔스퀘어"/>
              </a:rPr>
              <a:t>    4-2. </a:t>
            </a:r>
            <a:r>
              <a:rPr lang="ko-KR" altLang="en-US" sz="1800" dirty="0">
                <a:latin typeface="나눔스퀘어"/>
                <a:ea typeface="나눔스퀘어"/>
              </a:rPr>
              <a:t>학교행사 참여 확인서 제출</a:t>
            </a:r>
          </a:p>
          <a:p>
            <a:pPr marL="0" lv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1800" dirty="0">
                <a:latin typeface="나눔스퀘어"/>
                <a:ea typeface="나눔스퀘어"/>
              </a:rPr>
              <a:t>    </a:t>
            </a:r>
            <a:r>
              <a:rPr lang="en-US" altLang="ko-KR" sz="1800" dirty="0">
                <a:latin typeface="나눔스퀘어"/>
                <a:ea typeface="나눔스퀘어"/>
              </a:rPr>
              <a:t>4-3.</a:t>
            </a:r>
            <a:r>
              <a:rPr lang="ko-KR" altLang="en-US" sz="1800" dirty="0">
                <a:latin typeface="나눔스퀘어"/>
                <a:ea typeface="나눔스퀘어"/>
              </a:rPr>
              <a:t> 교외체험학습 신청서 제출</a:t>
            </a:r>
            <a:r>
              <a:rPr lang="en-US" altLang="ko-KR" sz="1800" dirty="0">
                <a:latin typeface="나눔스퀘어"/>
                <a:ea typeface="나눔스퀘어"/>
              </a:rPr>
              <a:t>(7</a:t>
            </a:r>
            <a:r>
              <a:rPr lang="ko-KR" altLang="en-US" sz="1800" dirty="0">
                <a:latin typeface="나눔스퀘어"/>
                <a:ea typeface="나눔스퀘어"/>
              </a:rPr>
              <a:t>회 까지만 인정</a:t>
            </a:r>
            <a:r>
              <a:rPr lang="en-US" altLang="ko-KR" sz="1800" dirty="0">
                <a:latin typeface="나눔스퀘어"/>
                <a:ea typeface="나눔스퀘어"/>
              </a:rPr>
              <a:t>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A0F099-FBFF-49C7-B4EF-D9247650DDF9}"/>
              </a:ext>
            </a:extLst>
          </p:cNvPr>
          <p:cNvSpPr txBox="1"/>
          <p:nvPr/>
        </p:nvSpPr>
        <p:spPr>
          <a:xfrm>
            <a:off x="358583" y="2028117"/>
            <a:ext cx="5095684" cy="3652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>
              <a:lnSpc>
                <a:spcPct val="150000"/>
              </a:lnSpc>
              <a:buFontTx/>
              <a:buAutoNum type="arabicPeriod"/>
              <a:defRPr/>
            </a:pPr>
            <a:r>
              <a:rPr lang="ko-KR" altLang="en-US" sz="2400" b="1" dirty="0">
                <a:latin typeface="나눔스퀘어"/>
                <a:ea typeface="나눔스퀘어"/>
              </a:rPr>
              <a:t>지각처리</a:t>
            </a:r>
            <a:r>
              <a:rPr lang="ko-KR" altLang="en-US" sz="1800" dirty="0">
                <a:latin typeface="나눔스퀘어"/>
                <a:ea typeface="나눔스퀘어"/>
              </a:rPr>
              <a:t> </a:t>
            </a:r>
            <a:r>
              <a:rPr lang="en-US" altLang="ko-KR" sz="1800" dirty="0">
                <a:latin typeface="나눔스퀘어"/>
                <a:ea typeface="나눔스퀘어"/>
              </a:rPr>
              <a:t>(</a:t>
            </a:r>
            <a:r>
              <a:rPr lang="ko-KR" altLang="en-US" sz="1800" dirty="0">
                <a:latin typeface="나눔스퀘어"/>
                <a:ea typeface="나눔스퀘어"/>
              </a:rPr>
              <a:t>지각 </a:t>
            </a:r>
            <a:r>
              <a:rPr lang="en-US" altLang="ko-KR" sz="1800" dirty="0">
                <a:latin typeface="나눔스퀘어"/>
                <a:ea typeface="나눔스퀘어"/>
              </a:rPr>
              <a:t>3</a:t>
            </a:r>
            <a:r>
              <a:rPr lang="ko-KR" altLang="en-US" sz="1800" dirty="0">
                <a:latin typeface="나눔스퀘어"/>
                <a:ea typeface="나눔스퀘어"/>
              </a:rPr>
              <a:t>회 시 결석 </a:t>
            </a:r>
            <a:r>
              <a:rPr lang="en-US" altLang="ko-KR" sz="1800" dirty="0">
                <a:latin typeface="나눔스퀘어"/>
                <a:ea typeface="나눔스퀘어"/>
              </a:rPr>
              <a:t>1</a:t>
            </a:r>
            <a:r>
              <a:rPr lang="ko-KR" altLang="en-US" sz="1800" dirty="0">
                <a:latin typeface="나눔스퀘어"/>
                <a:ea typeface="나눔스퀘어"/>
              </a:rPr>
              <a:t>회로 규정</a:t>
            </a:r>
            <a:r>
              <a:rPr lang="en-US" altLang="ko-KR" sz="1800" dirty="0">
                <a:latin typeface="나눔스퀘어"/>
                <a:ea typeface="나눔스퀘어"/>
              </a:rPr>
              <a:t>)</a:t>
            </a:r>
            <a:br>
              <a:rPr lang="en-US" altLang="ko-KR" sz="1800" dirty="0">
                <a:latin typeface="나눔스퀘어"/>
                <a:ea typeface="나눔스퀘어"/>
              </a:rPr>
            </a:br>
            <a:r>
              <a:rPr lang="en-US" altLang="ko-KR" sz="1800" dirty="0">
                <a:latin typeface="나눔스퀘어"/>
                <a:ea typeface="나눔스퀘어"/>
              </a:rPr>
              <a:t>  - </a:t>
            </a:r>
            <a:r>
              <a:rPr lang="ko-KR" altLang="en-US" sz="1800" dirty="0">
                <a:latin typeface="나눔스퀘어"/>
                <a:ea typeface="나눔스퀘어"/>
              </a:rPr>
              <a:t>수강생 </a:t>
            </a:r>
            <a:r>
              <a:rPr lang="en-US" altLang="ko-KR" sz="1800" dirty="0">
                <a:latin typeface="나눔스퀘어"/>
                <a:ea typeface="나눔스퀘어"/>
              </a:rPr>
              <a:t>10</a:t>
            </a:r>
            <a:r>
              <a:rPr lang="ko-KR" altLang="en-US" sz="1800" dirty="0">
                <a:latin typeface="나눔스퀘어"/>
                <a:ea typeface="나눔스퀘어"/>
              </a:rPr>
              <a:t>분 이상 늦게 로그인 시</a:t>
            </a:r>
            <a:endParaRPr lang="en-US" altLang="ko-KR" sz="1800" dirty="0">
              <a:latin typeface="나눔스퀘어"/>
              <a:ea typeface="나눔스퀘어"/>
            </a:endParaRPr>
          </a:p>
          <a:p>
            <a:pPr lvl="0" algn="l">
              <a:lnSpc>
                <a:spcPct val="150000"/>
              </a:lnSpc>
              <a:defRPr/>
            </a:pPr>
            <a:endParaRPr lang="en-US" altLang="ko-KR" sz="1800" dirty="0">
              <a:latin typeface="나눔스퀘어"/>
              <a:ea typeface="나눔스퀘어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2400" b="1" dirty="0">
                <a:latin typeface="나눔스퀘어"/>
                <a:ea typeface="나눔스퀘어"/>
              </a:rPr>
              <a:t>2. </a:t>
            </a:r>
            <a:r>
              <a:rPr lang="ko-KR" altLang="en-US" sz="2400" b="1" dirty="0">
                <a:latin typeface="나눔스퀘어"/>
                <a:ea typeface="나눔스퀘어"/>
              </a:rPr>
              <a:t>결석처리</a:t>
            </a:r>
            <a:br>
              <a:rPr lang="ko-KR" altLang="en-US" sz="1800" dirty="0">
                <a:latin typeface="나눔스퀘어"/>
                <a:ea typeface="나눔스퀘어"/>
              </a:rPr>
            </a:br>
            <a:r>
              <a:rPr lang="ko-KR" altLang="en-US" dirty="0">
                <a:latin typeface="나눔스퀘어"/>
                <a:ea typeface="나눔스퀘어"/>
              </a:rPr>
              <a:t>         </a:t>
            </a:r>
            <a:r>
              <a:rPr lang="en-US" altLang="ko-KR" dirty="0">
                <a:latin typeface="나눔스퀘어"/>
                <a:ea typeface="나눔스퀘어"/>
              </a:rPr>
              <a:t>- </a:t>
            </a:r>
            <a:r>
              <a:rPr lang="ko-KR" altLang="en-US" dirty="0">
                <a:latin typeface="나눔스퀘어"/>
                <a:ea typeface="나눔스퀘어"/>
              </a:rPr>
              <a:t>수강생이 수업에 참여하지 않거나 </a:t>
            </a:r>
            <a:endParaRPr lang="en-US" altLang="ko-KR" dirty="0">
              <a:latin typeface="나눔스퀘어"/>
              <a:ea typeface="나눔스퀘어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dirty="0">
                <a:latin typeface="나눔스퀘어"/>
                <a:ea typeface="나눔스퀘어"/>
              </a:rPr>
              <a:t>           20</a:t>
            </a:r>
            <a:r>
              <a:rPr lang="ko-KR" altLang="en-US" dirty="0">
                <a:latin typeface="나눔스퀘어"/>
                <a:ea typeface="나눔스퀘어"/>
              </a:rPr>
              <a:t>분 이상 늦게 </a:t>
            </a:r>
            <a:r>
              <a:rPr lang="ko-KR" altLang="en-US" dirty="0" err="1">
                <a:latin typeface="나눔스퀘어"/>
                <a:ea typeface="나눔스퀘어"/>
              </a:rPr>
              <a:t>로그인시</a:t>
            </a:r>
            <a:r>
              <a:rPr lang="en-US" altLang="ko-KR" dirty="0">
                <a:latin typeface="나눔스퀘어"/>
                <a:ea typeface="나눔스퀘어"/>
              </a:rPr>
              <a:t>(1:2</a:t>
            </a:r>
            <a:r>
              <a:rPr lang="ko-KR" altLang="en-US" dirty="0">
                <a:latin typeface="나눔스퀘어"/>
                <a:ea typeface="나눔스퀘어"/>
              </a:rPr>
              <a:t>수업</a:t>
            </a:r>
            <a:r>
              <a:rPr lang="en-US" altLang="ko-KR" dirty="0">
                <a:latin typeface="나눔스퀘어"/>
                <a:ea typeface="나눔스퀘어"/>
              </a:rPr>
              <a:t>)</a:t>
            </a:r>
            <a:endParaRPr lang="en-US" altLang="ko-KR" sz="1800" dirty="0">
              <a:latin typeface="나눔스퀘어"/>
              <a:ea typeface="나눔스퀘어"/>
            </a:endParaRPr>
          </a:p>
          <a:p>
            <a:pPr marL="0" lvl="0" indent="0" algn="l">
              <a:lnSpc>
                <a:spcPct val="150000"/>
              </a:lnSpc>
              <a:buFontTx/>
              <a:buNone/>
              <a:defRPr/>
            </a:pPr>
            <a:r>
              <a:rPr lang="ko-KR" altLang="en-US" sz="1800" dirty="0">
                <a:latin typeface="나눔스퀘어"/>
                <a:ea typeface="나눔스퀘어"/>
              </a:rPr>
              <a:t>         </a:t>
            </a:r>
            <a:r>
              <a:rPr lang="en-US" altLang="ko-KR" sz="1800" dirty="0">
                <a:latin typeface="나눔스퀘어"/>
                <a:ea typeface="나눔스퀘어"/>
              </a:rPr>
              <a:t>- </a:t>
            </a:r>
            <a:r>
              <a:rPr lang="ko-KR" altLang="en-US" sz="1800" dirty="0">
                <a:latin typeface="나눔스퀘어"/>
                <a:ea typeface="나눔스퀘어"/>
              </a:rPr>
              <a:t>수강생이 수업에 참여하지 않거나 </a:t>
            </a:r>
            <a:endParaRPr lang="en-US" altLang="ko-KR" sz="1800" dirty="0">
              <a:latin typeface="나눔스퀘어"/>
              <a:ea typeface="나눔스퀘어"/>
            </a:endParaRPr>
          </a:p>
          <a:p>
            <a:pPr marL="0" lvl="0" indent="0" algn="l">
              <a:lnSpc>
                <a:spcPct val="150000"/>
              </a:lnSpc>
              <a:buFontTx/>
              <a:buNone/>
              <a:defRPr/>
            </a:pPr>
            <a:r>
              <a:rPr lang="en-US" altLang="ko-KR" dirty="0">
                <a:latin typeface="나눔스퀘어"/>
                <a:ea typeface="나눔스퀘어"/>
              </a:rPr>
              <a:t>           </a:t>
            </a:r>
            <a:r>
              <a:rPr lang="en-US" altLang="ko-KR" sz="1800" dirty="0">
                <a:latin typeface="나눔스퀘어"/>
                <a:ea typeface="나눔스퀘어"/>
              </a:rPr>
              <a:t>30</a:t>
            </a:r>
            <a:r>
              <a:rPr lang="ko-KR" altLang="en-US" sz="1800" dirty="0">
                <a:latin typeface="나눔스퀘어"/>
                <a:ea typeface="나눔스퀘어"/>
              </a:rPr>
              <a:t>분 이상 늦게 </a:t>
            </a:r>
            <a:r>
              <a:rPr lang="ko-KR" altLang="en-US" sz="1800" dirty="0" err="1">
                <a:latin typeface="나눔스퀘어"/>
                <a:ea typeface="나눔스퀘어"/>
              </a:rPr>
              <a:t>로그인시</a:t>
            </a:r>
            <a:r>
              <a:rPr lang="en-US" altLang="ko-KR" sz="1800" dirty="0">
                <a:latin typeface="나눔스퀘어"/>
                <a:ea typeface="나눔스퀘어"/>
              </a:rPr>
              <a:t>(1:4</a:t>
            </a:r>
            <a:r>
              <a:rPr lang="ko-KR" altLang="en-US" sz="1800" dirty="0">
                <a:latin typeface="나눔스퀘어"/>
                <a:ea typeface="나눔스퀘어"/>
              </a:rPr>
              <a:t>수업</a:t>
            </a:r>
            <a:r>
              <a:rPr lang="en-US" altLang="ko-KR" sz="1800" dirty="0">
                <a:latin typeface="나눔스퀘어"/>
                <a:ea typeface="나눔스퀘어"/>
              </a:rPr>
              <a:t>)</a:t>
            </a:r>
            <a:endParaRPr lang="ko-KR" altLang="en-US" dirty="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D625D7B-891A-438F-AE25-038CEBF0E38B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1E05D9A3-9020-4C76-BFB6-D0321A5CF6AC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5CDD3346-DD47-4895-BCB4-3B1A98159D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79D0BAEC-12AF-4051-9B2F-D3B7B8C3EE4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EA96DEF8-72BA-47EF-9448-6B1E44148C5A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3" name="그룹 42">
                <a:extLst>
                  <a:ext uri="{FF2B5EF4-FFF2-40B4-BE49-F238E27FC236}">
                    <a16:creationId xmlns:a16="http://schemas.microsoft.com/office/drawing/2014/main" id="{26BBA18D-A98A-4CF2-8880-075E9B318D09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5" name="그림 44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C8F79B73-FE1A-4667-8569-16403C30B9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6" name="그림 45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A2012C83-136F-4823-9873-AE4F9F5B45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4" name="그림 43">
                <a:extLst>
                  <a:ext uri="{FF2B5EF4-FFF2-40B4-BE49-F238E27FC236}">
                    <a16:creationId xmlns:a16="http://schemas.microsoft.com/office/drawing/2014/main" id="{9379DF22-EC2A-438F-AC04-1B247391C7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659999"/>
              </p:ext>
            </p:extLst>
          </p:nvPr>
        </p:nvGraphicFramePr>
        <p:xfrm>
          <a:off x="342899" y="1441183"/>
          <a:ext cx="11515725" cy="4324297"/>
        </p:xfrm>
        <a:graphic>
          <a:graphicData uri="http://schemas.openxmlformats.org/drawingml/2006/table">
            <a:tbl>
              <a:tblPr>
                <a:tableStyleId>{00000000-0000-0000-0000-000000000000}</a:tableStyleId>
              </a:tblPr>
              <a:tblGrid>
                <a:gridCol w="673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0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2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025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6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연번</a:t>
                      </a:r>
                      <a:endParaRPr lang="ko-KR" altLang="en-US" sz="16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6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준수사항</a:t>
                      </a:r>
                      <a:endParaRPr lang="ko-KR" altLang="en-US" sz="16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6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위반</a:t>
                      </a:r>
                      <a:r>
                        <a:rPr sz="16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시 </a:t>
                      </a:r>
                      <a:r>
                        <a:rPr sz="16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조치사항</a:t>
                      </a:r>
                      <a:endParaRPr lang="ko-KR" altLang="en-US" sz="16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419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1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수강생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신청은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당해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년도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초등학교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1학년부터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신청자격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부여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즉시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탈퇴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처리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532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2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한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가지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수업만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신청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가능</a:t>
                      </a:r>
                      <a:endParaRPr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  <a:p>
                      <a:pPr marL="0" lvl="0" indent="0" algn="just">
                        <a:defRPr/>
                      </a:pPr>
                      <a:r>
                        <a:rPr lang="en-US"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 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-</a:t>
                      </a:r>
                      <a:r>
                        <a:rPr lang="en-US"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1인</a:t>
                      </a:r>
                      <a:r>
                        <a:rPr lang="en-US"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1강좌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원칙이며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, 타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회원의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아이디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도용하여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수강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불가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endParaRPr lang="ko-KR" altLang="en-US" sz="1800" b="0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즉시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탈퇴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처리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532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3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화면상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얼굴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전체가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보일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수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있도록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화상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캠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화면을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고정함</a:t>
                      </a:r>
                      <a:endParaRPr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  <a:p>
                      <a:pPr marL="219710" lvl="0" indent="-219710" algn="just">
                        <a:defRPr/>
                      </a:pPr>
                      <a:r>
                        <a:rPr lang="en-US"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 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-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카메라를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안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켜거나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얼굴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전체를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화면에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비추지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않을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경우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경고</a:t>
                      </a:r>
                      <a:r>
                        <a:rPr sz="1800" b="0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0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</a:t>
                      </a:r>
                      <a:endParaRPr lang="ko-KR" altLang="en-US" sz="1800" b="0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spc="-9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경고</a:t>
                      </a:r>
                      <a:r>
                        <a:rPr sz="1800" b="1" kern="1200" spc="-9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spc="-9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419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4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웹캠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(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화면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보이는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범위가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넓음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)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복장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단정히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하기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419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5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수업시간에는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한국말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사용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및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한국어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채팅을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하지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않는다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.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주의</a:t>
                      </a:r>
                      <a:r>
                        <a:rPr sz="1800" b="1" kern="1200" spc="-9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spc="-9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</a:t>
                      </a:r>
                      <a:r>
                        <a:rPr sz="1800" b="1" kern="1200" spc="-9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419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6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마이크를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끄거나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헤드셋을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빼지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않는다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.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2532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7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중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이유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없이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자리를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이동하지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않는다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.</a:t>
                      </a:r>
                    </a:p>
                    <a:p>
                      <a:pPr marL="0" lvl="0" indent="0" algn="just">
                        <a:defRPr/>
                      </a:pP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 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(PC,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장비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이상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제외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)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dirty="0" err="1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조치</a:t>
                      </a:r>
                      <a:r>
                        <a:rPr sz="1800" b="1" kern="1200" dirty="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endParaRPr lang="ko-KR" altLang="en-US" sz="1800" b="1" kern="1200" dirty="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9A27FCDE-971A-46F2-AA5C-1C03D5B6BFBF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9" name="그래픽 18" descr="도시">
            <a:extLst>
              <a:ext uri="{FF2B5EF4-FFF2-40B4-BE49-F238E27FC236}">
                <a16:creationId xmlns:a16="http://schemas.microsoft.com/office/drawing/2014/main" id="{655F6159-A981-4574-958A-3AD1A6757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20" name="그래픽 19" descr="학교">
            <a:extLst>
              <a:ext uri="{FF2B5EF4-FFF2-40B4-BE49-F238E27FC236}">
                <a16:creationId xmlns:a16="http://schemas.microsoft.com/office/drawing/2014/main" id="{9ED9ADB2-90E8-4583-A2E5-E9F8A87B50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21" name="그래픽 20" descr="건물">
            <a:extLst>
              <a:ext uri="{FF2B5EF4-FFF2-40B4-BE49-F238E27FC236}">
                <a16:creationId xmlns:a16="http://schemas.microsoft.com/office/drawing/2014/main" id="{748C3291-2DFA-4E26-B4A8-1297AD4FE3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22183DAF-9F9E-4876-A62C-453814C7E327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15D120B-5E03-476F-A43D-6A17E8D5579E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9C9EED1-A2AF-4A2D-A177-8917D4F51BBD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원어민 화상영어교육 수업 참여시 </a:t>
            </a:r>
            <a:r>
              <a:rPr lang="ko-KR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수강 규정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BAD41E6-3589-4C48-BEAE-39372431329B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6853704-E0BC-412D-A3B5-97EA3109B721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DB73CB-63E1-4133-AA6A-159978EEEB52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60CE5AB-31E0-4CF5-9F43-82F6FB5E2D61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412EAEA-BA5F-449E-A5F9-9A4321353596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35" name="그림 34">
                <a:extLst>
                  <a:ext uri="{FF2B5EF4-FFF2-40B4-BE49-F238E27FC236}">
                    <a16:creationId xmlns:a16="http://schemas.microsoft.com/office/drawing/2014/main" id="{EA39ECB8-9DC9-455B-BC17-B6C6B742F1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36" name="그림 35">
                <a:extLst>
                  <a:ext uri="{FF2B5EF4-FFF2-40B4-BE49-F238E27FC236}">
                    <a16:creationId xmlns:a16="http://schemas.microsoft.com/office/drawing/2014/main" id="{88C831AF-7DF5-4E1C-ACC3-5657D69140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D192D6D5-DC68-402A-B6B6-105133F2C897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953DE70B-B1FC-4B09-9190-F78ACC77DACA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33" name="그림 32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D122FD5B-9155-4378-912A-0B983AD23F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34" name="그림 3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73D978B6-3698-474C-9957-1A4EB13BB9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32" name="그림 31">
                <a:extLst>
                  <a:ext uri="{FF2B5EF4-FFF2-40B4-BE49-F238E27FC236}">
                    <a16:creationId xmlns:a16="http://schemas.microsoft.com/office/drawing/2014/main" id="{6C8324A2-F166-4DE9-8468-B12995D493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490525"/>
              </p:ext>
            </p:extLst>
          </p:nvPr>
        </p:nvGraphicFramePr>
        <p:xfrm>
          <a:off x="333375" y="1248045"/>
          <a:ext cx="11525249" cy="4656371"/>
        </p:xfrm>
        <a:graphic>
          <a:graphicData uri="http://schemas.openxmlformats.org/drawingml/2006/table">
            <a:tbl>
              <a:tblPr>
                <a:tableStyleId>{00000000-0000-0000-0000-000000000000}</a:tableStyleId>
              </a:tblPr>
              <a:tblGrid>
                <a:gridCol w="673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2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9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357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연번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준수사항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위반 시 조치사항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357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8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 중 전자 칠판기능을 이용하여 낙서 및 장난치지 않는다.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spc="-9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경고 조치 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860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9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 외에 다른 일을 하지 않는다.</a:t>
                      </a:r>
                    </a:p>
                    <a:p>
                      <a:pPr marL="0" lvl="0" indent="0" algn="just"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(핸드폰 사용 및 TV 시청 금지)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경고 조치 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860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10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주변 소음으로 인해 다른 수강생이 수업에 방해받지 않게 조용한 환경에서 </a:t>
                      </a:r>
                      <a:r>
                        <a:rPr lang="ko-KR" alt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수강</a:t>
                      </a: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주의 조치 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860">
                <a:tc rowSpan="4"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공통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주의 조치 3회 누적된 학습자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경고 조치 1회로 처리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357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kern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경고 조치 2회 누적된 학습자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수강취소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4363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kern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타 학생의 학습권 보장에 위반되는 심각한 행위나 언어(비속어, 비하적인 발언 등) 사용 시(채팅 글 포함)</a:t>
                      </a:r>
                    </a:p>
                    <a:p>
                      <a:pPr marL="127000" lvl="0" indent="-127000" algn="just">
                        <a:defRPr/>
                      </a:pPr>
                      <a:r>
                        <a:rPr sz="1800" b="0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* 학교폭력 예방 및 대책에 관한법률 제2호 제1호에 근거하는 행위</a:t>
                      </a:r>
                      <a:endParaRPr lang="ko-KR" altLang="en-US" sz="1800" b="0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sz="1800" b="1" kern="1200" spc="-3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사유 발생 즉시 수강 </a:t>
                      </a:r>
                    </a:p>
                    <a:p>
                      <a:pPr marL="127000" lvl="0" indent="-127000" algn="just">
                        <a:defRPr/>
                      </a:pPr>
                      <a:r>
                        <a:rPr lang="en-US" sz="1800" b="1" kern="1200" spc="-3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  </a:t>
                      </a:r>
                      <a:r>
                        <a:rPr sz="1800" b="1" kern="1200" spc="-3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취소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및 향후수강신청</a:t>
                      </a:r>
                    </a:p>
                    <a:p>
                      <a:pPr marL="127000" lvl="0" indent="-127000" algn="just">
                        <a:defRPr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불가</a:t>
                      </a:r>
                      <a:endParaRPr lang="ko-KR" altLang="en-US" sz="1800" b="1" kern="1200">
                        <a:solidFill>
                          <a:srgbClr val="000000"/>
                        </a:solidFill>
                        <a:latin typeface="한컴돋움"/>
                        <a:ea typeface="한컴돋움"/>
                      </a:endParaRP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357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7000" lvl="0" indent="-127000" algn="just">
                        <a:defRPr/>
                      </a:pP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▪</a:t>
                      </a: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 </a:t>
                      </a:r>
                      <a:r>
                        <a:rPr lang="ko-KR" altLang="en-US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수업 포기 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및 </a:t>
                      </a:r>
                      <a:r>
                        <a:rPr lang="en-US" altLang="ko-KR"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3</a:t>
                      </a:r>
                      <a:r>
                        <a:rPr sz="1800" b="1" kern="1200">
                          <a:solidFill>
                            <a:srgbClr val="000000"/>
                          </a:solidFill>
                          <a:latin typeface="한컴돋움"/>
                          <a:ea typeface="한컴돋움"/>
                        </a:rPr>
                        <a:t>회 결석으로 인한 중도 탈락자는 다음 분기 수강 신청 불가</a:t>
                      </a:r>
                    </a:p>
                  </a:txBody>
                  <a:tcPr marL="34290" marR="34290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kern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9" name="그래픽 18" descr="도시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20" name="그래픽 19" descr="학교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21" name="그래픽 20" descr="건물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06.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원어민 화상영어교육 수업 참여시 </a:t>
            </a:r>
            <a:r>
              <a:rPr lang="ko-KR" alt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수강 규정</a:t>
            </a:r>
            <a:endParaRPr lang="ko-KR" altLang="en-US" sz="2400" b="1">
              <a:solidFill>
                <a:srgbClr val="C0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80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/>
              </a:rPr>
              <a:t>Global Standard University</a:t>
            </a:r>
            <a:endParaRPr lang="en-US" altLang="ko-KR" sz="1800">
              <a:solidFill>
                <a:srgbClr val="002060"/>
              </a:solidFill>
              <a:latin typeface="Haettenschweiler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88CE9A00-9D5D-47FE-911B-DEC2E3775BA0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97008129-9C69-4AA8-B414-A8D1601003D1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35" name="그림 34">
                <a:extLst>
                  <a:ext uri="{FF2B5EF4-FFF2-40B4-BE49-F238E27FC236}">
                    <a16:creationId xmlns:a16="http://schemas.microsoft.com/office/drawing/2014/main" id="{D6C47CFE-66A9-46FB-A267-5C40894598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36" name="그림 35">
                <a:extLst>
                  <a:ext uri="{FF2B5EF4-FFF2-40B4-BE49-F238E27FC236}">
                    <a16:creationId xmlns:a16="http://schemas.microsoft.com/office/drawing/2014/main" id="{7B29AEBA-990A-42FB-AEA9-E30DC8CAF5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89B156BC-EF0B-4392-999E-6AB08B14476A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59C40536-FDDA-4AAF-ACC6-C1B19C1BFAA4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33" name="그림 32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E52B272B-BB82-4111-8D35-D2BD38B089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34" name="그림 3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6B3A3FFE-2D4C-4A5A-BE10-B0E6D0E36B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32" name="그림 31">
                <a:extLst>
                  <a:ext uri="{FF2B5EF4-FFF2-40B4-BE49-F238E27FC236}">
                    <a16:creationId xmlns:a16="http://schemas.microsoft.com/office/drawing/2014/main" id="{BFFABB09-9EEA-4870-8E1B-3F6B64AB8D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9" name="그래픽 18" descr="도시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20" name="그래픽 19" descr="학교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21" name="그래픽 20" descr="건물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23194" y="92639"/>
            <a:ext cx="4854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07.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원어민 화상영어교육 행사 안내</a:t>
            </a:r>
            <a:endParaRPr lang="ko-KR" altLang="en-US" sz="2400" b="1">
              <a:solidFill>
                <a:srgbClr val="C0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80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/>
              </a:rPr>
              <a:t>Global Standard University</a:t>
            </a:r>
            <a:endParaRPr lang="en-US" altLang="ko-KR" sz="1800">
              <a:solidFill>
                <a:srgbClr val="002060"/>
              </a:solidFill>
              <a:latin typeface="Haettenschweiler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282794D-A83D-4BD8-8D2E-B021DB2423B1}"/>
              </a:ext>
            </a:extLst>
          </p:cNvPr>
          <p:cNvSpPr/>
          <p:nvPr/>
        </p:nvSpPr>
        <p:spPr>
          <a:xfrm>
            <a:off x="320953" y="1078847"/>
            <a:ext cx="9698535" cy="504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1" dirty="0">
                <a:latin typeface="Arial"/>
                <a:ea typeface="나눔스퀘어라운드 Regular"/>
              </a:rPr>
              <a:t> </a:t>
            </a:r>
            <a:r>
              <a:rPr lang="en-US" altLang="ko-KR" sz="1600" b="1" dirty="0">
                <a:latin typeface="+mn-ea"/>
              </a:rPr>
              <a:t>•</a:t>
            </a:r>
            <a:r>
              <a:rPr lang="ko-KR" altLang="en-US" sz="1600" dirty="0">
                <a:latin typeface="+mn-ea"/>
              </a:rPr>
              <a:t> 행 사 명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제</a:t>
            </a:r>
            <a:r>
              <a:rPr lang="en-US" altLang="ko-KR" sz="1600" dirty="0">
                <a:latin typeface="+mn-ea"/>
              </a:rPr>
              <a:t>7</a:t>
            </a:r>
            <a:r>
              <a:rPr lang="ko-KR" altLang="en-US" sz="1600" dirty="0">
                <a:latin typeface="+mn-ea"/>
              </a:rPr>
              <a:t>회 익산시 화상영어 스피치 대회 </a:t>
            </a:r>
            <a:endParaRPr lang="en-US" altLang="ko-KR" sz="1600" dirty="0">
              <a:latin typeface="+mn-ea"/>
            </a:endParaRPr>
          </a:p>
          <a:p>
            <a:pPr fontAlgn="base" latinLnBrk="1"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• </a:t>
            </a:r>
            <a:r>
              <a:rPr lang="ko-KR" altLang="en-US" sz="1600" dirty="0">
                <a:latin typeface="+mn-ea"/>
              </a:rPr>
              <a:t>진행일시 </a:t>
            </a:r>
            <a:r>
              <a:rPr lang="en-US" altLang="ko-KR" sz="1600" dirty="0">
                <a:latin typeface="+mn-ea"/>
              </a:rPr>
              <a:t>: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2026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12</a:t>
            </a:r>
            <a:r>
              <a:rPr lang="ko-KR" altLang="en-US" sz="1600" dirty="0">
                <a:latin typeface="+mn-ea"/>
              </a:rPr>
              <a:t>월 </a:t>
            </a:r>
            <a:r>
              <a:rPr lang="en-US" altLang="ko-KR" sz="1600" dirty="0">
                <a:latin typeface="+mn-ea"/>
              </a:rPr>
              <a:t>12</a:t>
            </a:r>
            <a:r>
              <a:rPr lang="ko-KR" altLang="en-US" sz="1600" dirty="0">
                <a:latin typeface="+mn-ea"/>
              </a:rPr>
              <a:t>일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토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- </a:t>
            </a:r>
            <a:r>
              <a:rPr lang="ko-KR" altLang="en-US" sz="1000" dirty="0">
                <a:latin typeface="+mn-ea"/>
              </a:rPr>
              <a:t>최종성과보고회와 동시 진행 예정으로 일시 변동될 수 있음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b="1" dirty="0">
                <a:latin typeface="+mn-ea"/>
              </a:rPr>
              <a:t>• </a:t>
            </a:r>
            <a:r>
              <a:rPr lang="ko-KR" altLang="en-US" sz="1600" dirty="0">
                <a:latin typeface="+mn-ea"/>
              </a:rPr>
              <a:t>진행방식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자기소개 및 사진 즉석 설명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b="1" dirty="0">
                <a:latin typeface="+mn-ea"/>
              </a:rPr>
              <a:t>• </a:t>
            </a:r>
            <a:r>
              <a:rPr lang="ko-KR" altLang="en-US" sz="1600" dirty="0">
                <a:latin typeface="+mn-ea"/>
              </a:rPr>
              <a:t>평가항목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문장 완성도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창의력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발표력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내용의 적합성 등</a:t>
            </a:r>
            <a:endParaRPr lang="en-US" altLang="ko-KR" sz="1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latin typeface="+mn-ea"/>
              </a:rPr>
              <a:t> • </a:t>
            </a:r>
            <a:r>
              <a:rPr lang="ko-KR" altLang="en-US" sz="1600" dirty="0">
                <a:latin typeface="+mn-ea"/>
              </a:rPr>
              <a:t>심사방법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원어민 강사에 의한 실시간 평가 및 질의응답 실시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 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b="1" dirty="0">
                <a:latin typeface="+mn-ea"/>
              </a:rPr>
              <a:t>• </a:t>
            </a:r>
            <a:r>
              <a:rPr lang="ko-KR" altLang="en-US" sz="1600" dirty="0">
                <a:latin typeface="+mn-ea"/>
              </a:rPr>
              <a:t>선발인원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최우수상 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우수상 </a:t>
            </a:r>
            <a:r>
              <a:rPr lang="en-US" altLang="ko-KR" sz="1600" dirty="0">
                <a:latin typeface="+mn-ea"/>
              </a:rPr>
              <a:t>2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장려상</a:t>
            </a:r>
            <a:r>
              <a:rPr lang="en-US" altLang="ko-KR" sz="1600" dirty="0">
                <a:latin typeface="+mn-ea"/>
              </a:rPr>
              <a:t> 2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참가상 </a:t>
            </a:r>
            <a:r>
              <a:rPr lang="en-US" altLang="ko-KR" sz="1600" dirty="0">
                <a:latin typeface="+mn-ea"/>
              </a:rPr>
              <a:t>00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참가인원에 따라 변동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latin typeface="+mn-ea"/>
              </a:rPr>
              <a:t> •</a:t>
            </a:r>
            <a:r>
              <a:rPr lang="ko-KR" altLang="en-US" sz="1600" dirty="0">
                <a:latin typeface="+mn-ea"/>
              </a:rPr>
              <a:t> 상품 및 시상</a:t>
            </a:r>
            <a:endParaRPr lang="en-US" altLang="ko-KR" sz="1600" dirty="0">
              <a:latin typeface="+mn-ea"/>
            </a:endParaRPr>
          </a:p>
          <a:p>
            <a:pPr fontAlgn="base" latinLnBrk="1">
              <a:lnSpc>
                <a:spcPct val="200000"/>
              </a:lnSpc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최우수자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소정의 상품과 상장 및 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2026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년도 원어민 화상영어교육 해외 캠프 </a:t>
            </a:r>
            <a:r>
              <a:rPr lang="ko-KR" altLang="en-US" sz="1600" b="1" dirty="0" err="1">
                <a:solidFill>
                  <a:srgbClr val="FF0000"/>
                </a:solidFill>
                <a:latin typeface="+mn-ea"/>
              </a:rPr>
              <a:t>선발시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점 가산점 부여</a:t>
            </a:r>
          </a:p>
          <a:p>
            <a:pPr fontAlgn="base" latinLnBrk="1">
              <a:lnSpc>
                <a:spcPct val="200000"/>
              </a:lnSpc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우수자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장려자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소정의 상품과 상장</a:t>
            </a:r>
          </a:p>
          <a:p>
            <a:pPr fontAlgn="base" latinLnBrk="1">
              <a:lnSpc>
                <a:spcPct val="200000"/>
              </a:lnSpc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참가자 전원 </a:t>
            </a:r>
            <a:r>
              <a:rPr lang="en-US" altLang="ko-KR" sz="1600" dirty="0">
                <a:latin typeface="+mn-ea"/>
              </a:rPr>
              <a:t>: 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2027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년도 원어민 화상영어교육 수강신청 우선 선발권 부여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05C377D-2CB4-4F4A-9B3D-005A1C0A0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629" y="1113229"/>
            <a:ext cx="3048000" cy="2039112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2CCF16B-DF7B-44B4-BBF4-9F68A93D0637}"/>
              </a:ext>
            </a:extLst>
          </p:cNvPr>
          <p:cNvSpPr/>
          <p:nvPr/>
        </p:nvSpPr>
        <p:spPr>
          <a:xfrm>
            <a:off x="9144000" y="3093917"/>
            <a:ext cx="2727046" cy="507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1">
                <a:latin typeface="Arial"/>
                <a:ea typeface="나눔스퀘어라운드 Regular"/>
              </a:rPr>
              <a:t> </a:t>
            </a:r>
            <a:r>
              <a:rPr lang="en-US" altLang="ko-KR" sz="1600" b="1">
                <a:latin typeface="+mn-ea"/>
                <a:ea typeface="나눔스퀘어라운드 Regular"/>
              </a:rPr>
              <a:t>ex)</a:t>
            </a:r>
            <a:r>
              <a:rPr lang="ko-KR" altLang="en-US" sz="1600" b="1">
                <a:latin typeface="+mn-ea"/>
                <a:ea typeface="나눔스퀘어라운드 Regular"/>
              </a:rPr>
              <a:t>스피치 대회 사진 예시</a:t>
            </a:r>
            <a:endParaRPr lang="ko-KR" altLang="en-US" sz="1600" b="1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24FFCDC-2D8E-4467-A31C-D78B8DE1AA34}"/>
              </a:ext>
            </a:extLst>
          </p:cNvPr>
          <p:cNvSpPr/>
          <p:nvPr/>
        </p:nvSpPr>
        <p:spPr>
          <a:xfrm>
            <a:off x="8865452" y="1078847"/>
            <a:ext cx="3258354" cy="2581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467F411-20C5-4FF2-B436-31D032245811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664AC854-B891-4EB0-A703-6BCA9652EDD9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36" name="그림 35">
                <a:extLst>
                  <a:ext uri="{FF2B5EF4-FFF2-40B4-BE49-F238E27FC236}">
                    <a16:creationId xmlns:a16="http://schemas.microsoft.com/office/drawing/2014/main" id="{E2418B77-CA9A-401C-8DB1-4827D529DB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37" name="그림 36">
                <a:extLst>
                  <a:ext uri="{FF2B5EF4-FFF2-40B4-BE49-F238E27FC236}">
                    <a16:creationId xmlns:a16="http://schemas.microsoft.com/office/drawing/2014/main" id="{53F7CE1D-F520-4A56-AE13-165D6A5CF7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4B1F11A0-A53A-4A82-861E-2E050BA4CE65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485A60DC-6282-4405-86D2-0650AA323C34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34" name="그림 3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9EF8ABE6-093C-4BF6-BD71-FA500D91B0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35" name="그림 34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08285C45-5122-48AC-BC45-EF54F17987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33" name="그림 32">
                <a:extLst>
                  <a:ext uri="{FF2B5EF4-FFF2-40B4-BE49-F238E27FC236}">
                    <a16:creationId xmlns:a16="http://schemas.microsoft.com/office/drawing/2014/main" id="{6BB032E8-6017-4CB9-9A05-A07B107B23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6909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텍스트 상자 23"/>
          <p:cNvSpPr txBox="1"/>
          <p:nvPr/>
        </p:nvSpPr>
        <p:spPr>
          <a:xfrm>
            <a:off x="278628" y="1185179"/>
            <a:ext cx="11627622" cy="1374257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 dirty="0">
                <a:latin typeface="Arial"/>
                <a:ea typeface="나눔스퀘어라운드 Regular"/>
              </a:rPr>
              <a:t>•  </a:t>
            </a:r>
            <a:r>
              <a:rPr lang="ko-KR" altLang="en-US" sz="2000" b="1" dirty="0">
                <a:latin typeface="Arial"/>
                <a:ea typeface="나눔스퀘어라운드 Regular"/>
              </a:rPr>
              <a:t>대학 지원 사후교육 프로그램 운영</a:t>
            </a:r>
            <a:r>
              <a:rPr lang="en-US" altLang="ko-KR" sz="2000" b="1" dirty="0">
                <a:latin typeface="Arial"/>
                <a:ea typeface="나눔스퀘어라운드 Regular"/>
              </a:rPr>
              <a:t>(</a:t>
            </a:r>
            <a:r>
              <a:rPr lang="ko-KR" altLang="en-US" sz="2000" b="1" dirty="0">
                <a:latin typeface="Arial"/>
                <a:ea typeface="나눔스퀘어라운드 Regular"/>
              </a:rPr>
              <a:t>해외 영어캠프</a:t>
            </a:r>
            <a:r>
              <a:rPr lang="en-US" altLang="ko-KR" sz="2000" b="1" dirty="0">
                <a:latin typeface="Arial"/>
                <a:ea typeface="나눔스퀘어라운드 Regular"/>
              </a:rPr>
              <a:t>)</a:t>
            </a:r>
          </a:p>
          <a:p>
            <a:pPr marL="285750" lvl="0" indent="-285750" latinLnBrk="0">
              <a:buFontTx/>
              <a:buNone/>
              <a:defRPr/>
            </a:pPr>
            <a:endParaRPr lang="ko-KR" altLang="en-US" sz="1000" dirty="0">
              <a:latin typeface="나눔스퀘어"/>
              <a:ea typeface="나눔스퀘어"/>
            </a:endParaRPr>
          </a:p>
          <a:p>
            <a:pPr marL="285750" lvl="0" indent="-285750" latinLnBrk="0">
              <a:buFontTx/>
              <a:buNone/>
              <a:defRPr/>
            </a:pPr>
            <a:r>
              <a:rPr lang="en-US" dirty="0">
                <a:latin typeface="나눔스퀘어"/>
                <a:ea typeface="나눔스퀘어"/>
              </a:rPr>
              <a:t>  </a:t>
            </a:r>
            <a:r>
              <a:rPr dirty="0">
                <a:latin typeface="나눔스퀘어"/>
                <a:ea typeface="나눔스퀘어"/>
              </a:rPr>
              <a:t>- </a:t>
            </a:r>
            <a:r>
              <a:rPr lang="ko-KR" altLang="en-US" dirty="0">
                <a:latin typeface="나눔스퀘어"/>
                <a:ea typeface="나눔스퀘어"/>
              </a:rPr>
              <a:t>원광대학교 </a:t>
            </a:r>
            <a:r>
              <a:rPr lang="ko-KR" altLang="en-US" dirty="0" err="1">
                <a:latin typeface="나눔스퀘어"/>
                <a:ea typeface="나눔스퀘어"/>
              </a:rPr>
              <a:t>대응비</a:t>
            </a:r>
            <a:r>
              <a:rPr lang="ko-KR" altLang="en-US" dirty="0">
                <a:latin typeface="나눔스퀘어"/>
                <a:ea typeface="나눔스퀘어"/>
              </a:rPr>
              <a:t> 지원 해외 영어캠프 운영</a:t>
            </a:r>
            <a:r>
              <a:rPr lang="en-US" altLang="ko-KR" dirty="0">
                <a:latin typeface="나눔스퀘어"/>
                <a:ea typeface="나눔스퀘어"/>
              </a:rPr>
              <a:t>(</a:t>
            </a:r>
            <a:r>
              <a:rPr lang="ko-KR" altLang="en-US" dirty="0">
                <a:latin typeface="나눔스퀘어"/>
                <a:ea typeface="나눔스퀘어"/>
              </a:rPr>
              <a:t>필리핀 세부 </a:t>
            </a:r>
            <a:r>
              <a:rPr lang="en-US" altLang="ko-KR" dirty="0">
                <a:latin typeface="나눔스퀘어"/>
                <a:ea typeface="나눔스퀘어"/>
              </a:rPr>
              <a:t>2</a:t>
            </a:r>
            <a:r>
              <a:rPr lang="ko-KR" altLang="en-US" dirty="0">
                <a:latin typeface="나눔스퀘어"/>
                <a:ea typeface="나눔스퀘어"/>
              </a:rPr>
              <a:t>주</a:t>
            </a:r>
            <a:r>
              <a:rPr lang="en-US" altLang="ko-KR" dirty="0">
                <a:latin typeface="나눔스퀘어"/>
                <a:ea typeface="나눔스퀘어"/>
              </a:rPr>
              <a:t>)</a:t>
            </a:r>
          </a:p>
          <a:p>
            <a:pPr marL="285750" lvl="0" indent="-285750" latinLnBrk="0">
              <a:buFontTx/>
              <a:buNone/>
              <a:defRPr/>
            </a:pPr>
            <a:r>
              <a:rPr lang="ko-KR" altLang="en-US" dirty="0">
                <a:latin typeface="나눔스퀘어"/>
                <a:ea typeface="나눔스퀘어"/>
              </a:rPr>
              <a:t>  </a:t>
            </a:r>
            <a:r>
              <a:rPr lang="en-US" altLang="ko-KR" dirty="0">
                <a:latin typeface="나눔스퀘어"/>
                <a:ea typeface="나눔스퀘어"/>
              </a:rPr>
              <a:t>-</a:t>
            </a:r>
            <a:r>
              <a:rPr lang="ko-KR" altLang="en-US" dirty="0">
                <a:latin typeface="나눔스퀘어"/>
                <a:ea typeface="나눔스퀘어"/>
              </a:rPr>
              <a:t> 원어민 강사와 </a:t>
            </a:r>
            <a:r>
              <a:rPr lang="en-US" altLang="ko-KR" dirty="0">
                <a:latin typeface="나눔스퀘어"/>
                <a:ea typeface="나눔스퀘어"/>
              </a:rPr>
              <a:t>1</a:t>
            </a:r>
            <a:r>
              <a:rPr lang="ko-KR" altLang="en-US" dirty="0">
                <a:latin typeface="나눔스퀘어"/>
                <a:ea typeface="나눔스퀘어"/>
              </a:rPr>
              <a:t>대</a:t>
            </a:r>
            <a:r>
              <a:rPr lang="en-US" altLang="ko-KR" dirty="0">
                <a:latin typeface="나눔스퀘어"/>
                <a:ea typeface="나눔스퀘어"/>
              </a:rPr>
              <a:t>1,</a:t>
            </a:r>
            <a:r>
              <a:rPr lang="ko-KR" altLang="en-US" dirty="0">
                <a:latin typeface="나눔스퀘어"/>
                <a:ea typeface="나눔스퀘어"/>
              </a:rPr>
              <a:t> </a:t>
            </a:r>
            <a:r>
              <a:rPr lang="en-US" altLang="ko-KR" dirty="0">
                <a:latin typeface="나눔스퀘어"/>
                <a:ea typeface="나눔스퀘어"/>
              </a:rPr>
              <a:t>1</a:t>
            </a:r>
            <a:r>
              <a:rPr lang="ko-KR" altLang="en-US" dirty="0">
                <a:latin typeface="나눔스퀘어"/>
                <a:ea typeface="나눔스퀘어"/>
              </a:rPr>
              <a:t>대</a:t>
            </a:r>
            <a:r>
              <a:rPr lang="en-US" altLang="ko-KR" dirty="0">
                <a:latin typeface="나눔스퀘어"/>
                <a:ea typeface="나눔스퀘어"/>
              </a:rPr>
              <a:t>2</a:t>
            </a:r>
            <a:r>
              <a:rPr lang="ko-KR" altLang="en-US" dirty="0">
                <a:latin typeface="나눔스퀘어"/>
                <a:ea typeface="나눔스퀘어"/>
              </a:rPr>
              <a:t> 등 다양한 맨투맨 수업 진행</a:t>
            </a:r>
          </a:p>
          <a:p>
            <a:pPr marL="285750" lvl="0" indent="-285750" latinLnBrk="0">
              <a:buFontTx/>
              <a:buNone/>
              <a:defRPr/>
            </a:pPr>
            <a:r>
              <a:rPr lang="ko-KR" altLang="en-US" dirty="0">
                <a:latin typeface="나눔스퀘어"/>
                <a:ea typeface="나눔스퀘어"/>
              </a:rPr>
              <a:t>  </a:t>
            </a:r>
            <a:r>
              <a:rPr lang="en-US" altLang="ko-KR" dirty="0">
                <a:latin typeface="나눔스퀘어"/>
                <a:ea typeface="나눔스퀘어"/>
              </a:rPr>
              <a:t>-</a:t>
            </a:r>
            <a:r>
              <a:rPr lang="ko-KR" altLang="en-US" dirty="0">
                <a:latin typeface="나눔스퀘어"/>
                <a:ea typeface="나눔스퀘어"/>
              </a:rPr>
              <a:t> 수업 이외에 다양한 액티비티 및 현지 문화체험 진행</a:t>
            </a:r>
            <a:r>
              <a:rPr lang="en-US" altLang="ko-KR" dirty="0">
                <a:latin typeface="나눔스퀘어"/>
                <a:ea typeface="나눔스퀘어"/>
              </a:rPr>
              <a:t>(</a:t>
            </a:r>
            <a:r>
              <a:rPr lang="ko-KR" altLang="en-US" dirty="0">
                <a:latin typeface="나눔스퀘어"/>
                <a:ea typeface="나눔스퀘어"/>
              </a:rPr>
              <a:t>시티투어</a:t>
            </a:r>
            <a:r>
              <a:rPr lang="en-US" altLang="ko-KR" dirty="0">
                <a:latin typeface="나눔스퀘어"/>
                <a:ea typeface="나눔스퀘어"/>
              </a:rPr>
              <a:t>,</a:t>
            </a:r>
            <a:r>
              <a:rPr lang="ko-KR" altLang="en-US" dirty="0">
                <a:latin typeface="나눔스퀘어"/>
                <a:ea typeface="나눔스퀘어"/>
              </a:rPr>
              <a:t> 해양스포츠 등</a:t>
            </a:r>
            <a:r>
              <a:rPr lang="en-US" altLang="ko-KR" dirty="0">
                <a:latin typeface="나눔스퀘어"/>
                <a:ea typeface="나눔스퀘어"/>
              </a:rPr>
              <a:t>)</a:t>
            </a:r>
          </a:p>
          <a:p>
            <a:pPr marL="285750" lvl="0" indent="-285750" latinLnBrk="0">
              <a:buFontTx/>
              <a:buNone/>
              <a:defRPr/>
            </a:pPr>
            <a:endParaRPr lang="en-US" altLang="ko-KR" dirty="0">
              <a:latin typeface="나눔스퀘어"/>
              <a:ea typeface="나눔스퀘어"/>
            </a:endParaRPr>
          </a:p>
          <a:p>
            <a:pPr marL="285750" lvl="0" indent="-285750" latinLnBrk="0">
              <a:buFontTx/>
              <a:buNone/>
              <a:defRPr/>
            </a:pPr>
            <a:endParaRPr lang="ko-KR" altLang="en-US" sz="2000" dirty="0">
              <a:latin typeface="나눔스퀘어"/>
              <a:ea typeface="나눔스퀘어"/>
            </a:endParaRPr>
          </a:p>
          <a:p>
            <a:pPr marL="285750" lvl="0" indent="-285750" latinLnBrk="0">
              <a:buFontTx/>
              <a:buNone/>
              <a:defRPr/>
            </a:pPr>
            <a:endParaRPr lang="ko-KR" altLang="en-US" sz="2000" dirty="0">
              <a:latin typeface="나눔스퀘어"/>
              <a:ea typeface="나눔스퀘어"/>
            </a:endParaRPr>
          </a:p>
          <a:p>
            <a:pPr marL="285750" lvl="0" indent="-285750" latinLnBrk="0">
              <a:buFontTx/>
              <a:buNone/>
              <a:defRPr/>
            </a:pPr>
            <a:endParaRPr lang="ko-KR" altLang="en-US" sz="2000" dirty="0">
              <a:latin typeface="나눔스퀘어"/>
              <a:ea typeface="나눔스퀘어"/>
            </a:endParaRPr>
          </a:p>
          <a:p>
            <a:pPr marL="285750" lvl="0" indent="-285750" latinLnBrk="0">
              <a:buFontTx/>
              <a:buNone/>
              <a:defRPr/>
            </a:pPr>
            <a:endParaRPr lang="ko-KR" altLang="en-US" sz="2000" dirty="0">
              <a:latin typeface="나눔스퀘어"/>
              <a:ea typeface="나눔스퀘어"/>
            </a:endParaRPr>
          </a:p>
          <a:p>
            <a:pPr marL="285750" lvl="0" indent="-285750" latinLnBrk="0">
              <a:buFontTx/>
              <a:buNone/>
              <a:defRPr/>
            </a:pPr>
            <a:endParaRPr lang="ko-KR" altLang="en-US" sz="1100" dirty="0">
              <a:latin typeface="나눔스퀘어"/>
              <a:ea typeface="나눔스퀘어"/>
            </a:endParaRPr>
          </a:p>
          <a:p>
            <a:pPr marL="285750" lvl="0" indent="-285750">
              <a:defRPr/>
            </a:pPr>
            <a:endParaRPr lang="en-US" altLang="ko-KR" sz="2000" b="1" dirty="0">
              <a:latin typeface="Arial"/>
              <a:ea typeface="나눔스퀘어라운드 Regular"/>
            </a:endParaRPr>
          </a:p>
          <a:p>
            <a:pPr marL="285750" lvl="0" indent="-285750">
              <a:defRPr/>
            </a:pPr>
            <a:endParaRPr lang="en-US" altLang="ko-KR" sz="2000" b="1" dirty="0">
              <a:latin typeface="Arial"/>
              <a:ea typeface="나눔스퀘어라운드 Regular"/>
            </a:endParaRPr>
          </a:p>
        </p:txBody>
      </p:sp>
      <p:graphicFrame>
        <p:nvGraphicFramePr>
          <p:cNvPr id="6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709994"/>
              </p:ext>
            </p:extLst>
          </p:nvPr>
        </p:nvGraphicFramePr>
        <p:xfrm>
          <a:off x="7410773" y="2554334"/>
          <a:ext cx="4356961" cy="3459465"/>
        </p:xfrm>
        <a:graphic>
          <a:graphicData uri="http://schemas.openxmlformats.org/drawingml/2006/table">
            <a:tbl>
              <a:tblPr/>
              <a:tblGrid>
                <a:gridCol w="1011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402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연도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참여인원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비고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2018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3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해외 진행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2019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3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해외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2020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6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코로나로 국내 진행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2021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6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코로나로 국내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2022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10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코로나로 국내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20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2023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3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해외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334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2024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3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해외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619667"/>
                  </a:ext>
                </a:extLst>
              </a:tr>
              <a:tr h="348334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2025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3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해외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467354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3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7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5" name="Picture 9" descr="G:\20210812-데이타픽스 복구데이터\원광보건대학교화상영어센터\CS\캠프관련\2018동계영어캠프\사진\익산시-수업사진2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22354" y="2681276"/>
            <a:ext cx="2203051" cy="1514496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6" name="Picture 8" descr="G:\20210812-데이타픽스 복구데이터\원광보건대학교화상영어센터\CS\캠프관련\2018동계영어캠프\사진\181229익산시-시티투어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626445" y="2678705"/>
            <a:ext cx="2197484" cy="150058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7" name="Picture 6" descr="G:\20210812-데이타픽스 복구데이터\원광보건대학교화상영어센터\CS\캠프관련\2018동계영어캠프\사진\익산시-팔찌만들기3.JPG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28926" y="4338779"/>
            <a:ext cx="2194727" cy="1424247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8" name="그림 1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027029" y="2674435"/>
            <a:ext cx="2137943" cy="1509128"/>
          </a:xfrm>
          <a:prstGeom prst="round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9" name="그림 6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28691" y="4332624"/>
            <a:ext cx="2134616" cy="1458614"/>
          </a:xfrm>
          <a:prstGeom prst="roundRect">
            <a:avLst/>
          </a:prstGeom>
          <a:ln>
            <a:solidFill>
              <a:schemeClr val="dk1"/>
            </a:solidFill>
          </a:ln>
        </p:spPr>
      </p:pic>
      <p:pic>
        <p:nvPicPr>
          <p:cNvPr id="70" name="그림 69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671119" y="4340018"/>
            <a:ext cx="2110106" cy="1415088"/>
          </a:xfrm>
          <a:prstGeom prst="roundRect">
            <a:avLst/>
          </a:prstGeom>
          <a:ln>
            <a:solidFill>
              <a:schemeClr val="dk1"/>
            </a:solidFill>
          </a:ln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7EA8B64B-6775-41C6-89F7-A309B679B7E8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3" name="그래픽 32" descr="도시">
            <a:extLst>
              <a:ext uri="{FF2B5EF4-FFF2-40B4-BE49-F238E27FC236}">
                <a16:creationId xmlns:a16="http://schemas.microsoft.com/office/drawing/2014/main" id="{A25730DB-E899-4C8A-800B-C9B98F6A55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4" name="그래픽 33" descr="학교">
            <a:extLst>
              <a:ext uri="{FF2B5EF4-FFF2-40B4-BE49-F238E27FC236}">
                <a16:creationId xmlns:a16="http://schemas.microsoft.com/office/drawing/2014/main" id="{2AC4729B-3850-4A5C-B9EC-8C9FBBEFE7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5" name="그래픽 34" descr="건물">
            <a:extLst>
              <a:ext uri="{FF2B5EF4-FFF2-40B4-BE49-F238E27FC236}">
                <a16:creationId xmlns:a16="http://schemas.microsoft.com/office/drawing/2014/main" id="{873C06E1-EF27-4D57-B7D3-05751DA99E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6" name="직사각형 35">
            <a:extLst>
              <a:ext uri="{FF2B5EF4-FFF2-40B4-BE49-F238E27FC236}">
                <a16:creationId xmlns:a16="http://schemas.microsoft.com/office/drawing/2014/main" id="{DF4B6643-7CC3-4E22-AD2A-D988AE739590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E64E9AA-4307-4B2D-82D4-6787E619574E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A3D2CFD-22C9-466A-BAA7-7C258EAB541A}"/>
              </a:ext>
            </a:extLst>
          </p:cNvPr>
          <p:cNvSpPr/>
          <p:nvPr/>
        </p:nvSpPr>
        <p:spPr>
          <a:xfrm>
            <a:off x="23194" y="92639"/>
            <a:ext cx="5469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원어민 화상영어교육 해외 영어캠프</a:t>
            </a:r>
            <a:endParaRPr lang="ko-KR" altLang="en-US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6E0ED59-154C-42F3-9A23-34C2038EABE0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37E68A0-C40B-48A2-AD9E-631B07002427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9B133A-5FD2-48C5-9D73-91ED686553A6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868166A8-2F22-478C-9233-4AACE6CC12B6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7D82A769-E76D-4909-B859-678DA899524A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53D606EC-74B0-4EFA-822E-208024EA1C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6CDEF7F0-0F14-496F-AAB0-5BA2909EB4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92702AC1-CBC4-4A28-8391-2A693CE0BF19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755CE590-FCDD-4D79-B3D6-DD65D7F2E884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7" name="그림 46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955CD24B-F8E7-496B-B245-AA0035B940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8" name="그림 47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C4AF0236-908C-4D50-B947-E56081BD47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50970FF1-4EC5-4995-9ACE-F0F80DADE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3586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 descr="텍스트, 클립아트이(가) 표시된 사진  자동 생성된 설명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446680" y="2024823"/>
            <a:ext cx="8814539" cy="2808353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706177" y="2024823"/>
            <a:ext cx="1816274" cy="1905966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2CECCB8-86D9-4755-B156-43A8BA7DDEB5}"/>
              </a:ext>
            </a:extLst>
          </p:cNvPr>
          <p:cNvGrpSpPr/>
          <p:nvPr/>
        </p:nvGrpSpPr>
        <p:grpSpPr>
          <a:xfrm>
            <a:off x="3760031" y="6083337"/>
            <a:ext cx="4637209" cy="432368"/>
            <a:chOff x="3760031" y="6083337"/>
            <a:chExt cx="4637209" cy="432368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94C7E41-7A5C-46A3-8AEF-33DCAD80C8DF}"/>
                </a:ext>
              </a:extLst>
            </p:cNvPr>
            <p:cNvGrpSpPr/>
            <p:nvPr/>
          </p:nvGrpSpPr>
          <p:grpSpPr>
            <a:xfrm>
              <a:off x="3760031" y="6153856"/>
              <a:ext cx="2664179" cy="361849"/>
              <a:chOff x="3726319" y="3295650"/>
              <a:chExt cx="1963628" cy="266700"/>
            </a:xfrm>
          </p:grpSpPr>
          <p:pic>
            <p:nvPicPr>
              <p:cNvPr id="14" name="그림 13" descr="텍스트, 클립아트이(가) 표시된 사진  자동 생성된 설명">
                <a:extLst>
                  <a:ext uri="{FF2B5EF4-FFF2-40B4-BE49-F238E27FC236}">
                    <a16:creationId xmlns:a16="http://schemas.microsoft.com/office/drawing/2014/main" id="{0D4C94C2-F0A2-4006-8854-4B55409C16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3726319" y="3295650"/>
                <a:ext cx="863600" cy="266700"/>
              </a:xfrm>
              <a:prstGeom prst="rect">
                <a:avLst/>
              </a:prstGeom>
            </p:spPr>
          </p:pic>
          <p:pic>
            <p:nvPicPr>
              <p:cNvPr id="15" name="그림 14" descr="텍스트, 클립아트이(가) 표시된 사진  자동 생성된 설명">
                <a:extLst>
                  <a:ext uri="{FF2B5EF4-FFF2-40B4-BE49-F238E27FC236}">
                    <a16:creationId xmlns:a16="http://schemas.microsoft.com/office/drawing/2014/main" id="{E1725CA2-3D71-432A-BF2A-7D2D7FD71A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4813647" y="3308350"/>
                <a:ext cx="876300" cy="241300"/>
              </a:xfrm>
              <a:prstGeom prst="rect">
                <a:avLst/>
              </a:prstGeom>
            </p:spPr>
          </p:pic>
        </p:grp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BCD81D82-F3F4-4369-82E0-2CB14296A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1905" y="6083337"/>
              <a:ext cx="1705335" cy="432368"/>
            </a:xfrm>
            <a:prstGeom prst="rect">
              <a:avLst/>
            </a:prstGeom>
          </p:spPr>
        </p:pic>
      </p:grpSp>
      <p:sp>
        <p:nvSpPr>
          <p:cNvPr id="16" name="TextBox 5">
            <a:extLst>
              <a:ext uri="{FF2B5EF4-FFF2-40B4-BE49-F238E27FC236}">
                <a16:creationId xmlns:a16="http://schemas.microsoft.com/office/drawing/2014/main" id="{71C4C529-B1CD-431F-BC33-A1DF655E2798}"/>
              </a:ext>
            </a:extLst>
          </p:cNvPr>
          <p:cNvSpPr txBox="1"/>
          <p:nvPr/>
        </p:nvSpPr>
        <p:spPr>
          <a:xfrm>
            <a:off x="2048686" y="4347970"/>
            <a:ext cx="80946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800" dirty="0">
                <a:solidFill>
                  <a:schemeClr val="bg1"/>
                </a:solidFill>
              </a:rPr>
              <a:t>익산시 화상영어 고객센터 </a:t>
            </a:r>
            <a:r>
              <a:rPr lang="en-US" altLang="ko-KR" sz="2800" dirty="0">
                <a:solidFill>
                  <a:schemeClr val="bg1"/>
                </a:solidFill>
              </a:rPr>
              <a:t>: </a:t>
            </a:r>
            <a:r>
              <a:rPr lang="en-US" altLang="ko-KR" sz="4400" b="1" dirty="0">
                <a:solidFill>
                  <a:schemeClr val="bg1"/>
                </a:solidFill>
              </a:rPr>
              <a:t>1588-7219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870437" y="1653447"/>
            <a:ext cx="7429500" cy="2792542"/>
            <a:chOff x="2769576" y="2186500"/>
            <a:chExt cx="6746515" cy="2757272"/>
          </a:xfrm>
        </p:grpSpPr>
        <p:sp>
          <p:nvSpPr>
            <p:cNvPr id="15" name="TextBox 14"/>
            <p:cNvSpPr txBox="1"/>
            <p:nvPr/>
          </p:nvSpPr>
          <p:spPr>
            <a:xfrm>
              <a:off x="2769576" y="2186500"/>
              <a:ext cx="5791915" cy="9268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5500" b="1" dirty="0">
                  <a:solidFill>
                    <a:schemeClr val="bg1"/>
                  </a:solidFill>
                  <a:latin typeface="휴먼둥근헤드라인"/>
                  <a:ea typeface="휴먼둥근헤드라인"/>
                </a:rPr>
                <a:t>2026</a:t>
              </a:r>
              <a:r>
                <a:rPr lang="ko-KR" altLang="en-US" sz="5500" b="1" dirty="0">
                  <a:solidFill>
                    <a:schemeClr val="bg1"/>
                  </a:solidFill>
                  <a:latin typeface="휴먼둥근헤드라인"/>
                  <a:ea typeface="휴먼둥근헤드라인"/>
                </a:rPr>
                <a:t>년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69577" y="3113363"/>
              <a:ext cx="6746514" cy="9268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5500">
                  <a:solidFill>
                    <a:srgbClr val="FFFCDB"/>
                  </a:solidFill>
                  <a:latin typeface="휴먼둥근헤드라인"/>
                  <a:ea typeface="휴먼둥근헤드라인"/>
                </a:rPr>
                <a:t>익산시 화상영어교육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769577" y="4016909"/>
              <a:ext cx="5521570" cy="9268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5500">
                  <a:solidFill>
                    <a:schemeClr val="bg1"/>
                  </a:solidFill>
                  <a:latin typeface="휴먼둥근헤드라인"/>
                  <a:ea typeface="휴먼둥근헤드라인"/>
                </a:rPr>
                <a:t>수업 안내</a:t>
              </a:r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D26A3B84-211C-4D66-AF25-81C5E86054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939544" y="2039851"/>
            <a:ext cx="2647555" cy="2778297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024308DD-03CD-4D23-9846-0B291C98C2FC}"/>
              </a:ext>
            </a:extLst>
          </p:cNvPr>
          <p:cNvGrpSpPr/>
          <p:nvPr/>
        </p:nvGrpSpPr>
        <p:grpSpPr>
          <a:xfrm>
            <a:off x="3760031" y="6083337"/>
            <a:ext cx="4637209" cy="432368"/>
            <a:chOff x="3760031" y="6083337"/>
            <a:chExt cx="4637209" cy="432368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27319027-9FBF-415E-AC1E-6B35357932FF}"/>
                </a:ext>
              </a:extLst>
            </p:cNvPr>
            <p:cNvGrpSpPr/>
            <p:nvPr/>
          </p:nvGrpSpPr>
          <p:grpSpPr>
            <a:xfrm>
              <a:off x="3760031" y="6153856"/>
              <a:ext cx="2664179" cy="361849"/>
              <a:chOff x="3726319" y="3295650"/>
              <a:chExt cx="1963628" cy="266700"/>
            </a:xfrm>
          </p:grpSpPr>
          <p:pic>
            <p:nvPicPr>
              <p:cNvPr id="22" name="그림 21" descr="텍스트, 클립아트이(가) 표시된 사진  자동 생성된 설명">
                <a:extLst>
                  <a:ext uri="{FF2B5EF4-FFF2-40B4-BE49-F238E27FC236}">
                    <a16:creationId xmlns:a16="http://schemas.microsoft.com/office/drawing/2014/main" id="{EEC2345D-3F7C-485F-A5D3-E8E3F49F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3726319" y="3295650"/>
                <a:ext cx="863600" cy="266700"/>
              </a:xfrm>
              <a:prstGeom prst="rect">
                <a:avLst/>
              </a:prstGeom>
            </p:spPr>
          </p:pic>
          <p:pic>
            <p:nvPicPr>
              <p:cNvPr id="23" name="그림 22" descr="텍스트, 클립아트이(가) 표시된 사진  자동 생성된 설명">
                <a:extLst>
                  <a:ext uri="{FF2B5EF4-FFF2-40B4-BE49-F238E27FC236}">
                    <a16:creationId xmlns:a16="http://schemas.microsoft.com/office/drawing/2014/main" id="{82D9C96C-EB2D-48FB-AA72-EEE254DDB2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4813647" y="3308350"/>
                <a:ext cx="876300" cy="241300"/>
              </a:xfrm>
              <a:prstGeom prst="rect">
                <a:avLst/>
              </a:prstGeom>
            </p:spPr>
          </p:pic>
        </p:grp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A659CF8C-A4A3-4B7D-913B-B4F27A4D4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1905" y="6083337"/>
              <a:ext cx="1705335" cy="43236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671750"/>
              </p:ext>
            </p:extLst>
          </p:nvPr>
        </p:nvGraphicFramePr>
        <p:xfrm>
          <a:off x="567444" y="1617095"/>
          <a:ext cx="11056639" cy="4044708"/>
        </p:xfrm>
        <a:graphic>
          <a:graphicData uri="http://schemas.openxmlformats.org/drawingml/2006/table">
            <a:tbl>
              <a:tblPr>
                <a:tableStyleId>{00000000-0000-0000-0000-000000000000}</a:tableStyleId>
              </a:tblPr>
              <a:tblGrid>
                <a:gridCol w="1686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0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104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구 분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0" cap="flat" cmpd="sng" algn="ctr">
                      <a:noFill/>
                      <a:round/>
                      <a:headEnd w="med" len="med"/>
                      <a:tailEnd w="med" len="med"/>
                    </a:lnL>
                    <a:lnR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400" cap="flat" cmpd="dbl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내 용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0" cap="flat" cmpd="sng" algn="ctr">
                      <a:noFill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400" cap="flat" cmpd="dbl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998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사 업 명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0" cap="flat" cmpd="sng" algn="ctr">
                      <a:noFill/>
                      <a:round/>
                      <a:headEnd w="med" len="med"/>
                      <a:tailEnd w="med" len="med"/>
                    </a:lnL>
                    <a:lnR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400" cap="flat" cmpd="dbl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글로벌 인재양성을 위한 원어민 화상영어교육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0" cap="flat" cmpd="sng" algn="ctr">
                      <a:noFill/>
                      <a:round/>
                      <a:headEnd w="med" len="med"/>
                      <a:tailEnd w="med" len="med"/>
                    </a:lnR>
                    <a:lnT w="25400" cap="flat" cmpd="dbl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98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사업기간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0" cap="flat" cmpd="sng" algn="ctr">
                      <a:noFill/>
                      <a:round/>
                      <a:headEnd w="med" len="med"/>
                      <a:tailEnd w="med" len="med"/>
                    </a:lnL>
                    <a:lnR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202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6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.0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3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.01 ~ 202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7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02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28</a:t>
                      </a:r>
                      <a:endParaRPr sz="2000" b="1" kern="1200" dirty="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0" cap="flat" cmpd="sng" algn="ctr">
                      <a:noFill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305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사업내용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0" cap="flat" cmpd="sng" algn="ctr">
                      <a:noFill/>
                      <a:round/>
                      <a:headEnd w="med" len="med"/>
                      <a:tailEnd w="med" len="med"/>
                    </a:lnL>
                    <a:lnR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원어민 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1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인과 학생 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2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인의 화상영어 수업 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(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주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2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회 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50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분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) – 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레벨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1</a:t>
                      </a:r>
                    </a:p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원어민 1인과 학생 4인의 화상영어 수업 (주2회 100분)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 – </a:t>
                      </a:r>
                      <a:r>
                        <a:rPr lang="ko-KR" altLang="en-US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레벨</a:t>
                      </a:r>
                      <a:r>
                        <a:rPr lang="en-US" altLang="ko-KR"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2~6</a:t>
                      </a:r>
                      <a:endParaRPr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0" cap="flat" cmpd="sng" algn="ctr">
                      <a:noFill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998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수업기간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0" cap="flat" cmpd="sng" algn="ctr">
                      <a:noFill/>
                      <a:round/>
                      <a:headEnd w="med" len="med"/>
                      <a:tailEnd w="med" len="med"/>
                    </a:lnL>
                    <a:lnR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202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6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.0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3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09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 ~ 202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6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</a:t>
                      </a: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12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.11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 (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10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개월</a:t>
                      </a:r>
                      <a:r>
                        <a:rPr lang="en-US" altLang="ko-KR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)</a:t>
                      </a:r>
                    </a:p>
                  </a:txBody>
                  <a:tcPr marL="17780" marR="17780" marT="17780" marB="17780" anchor="ctr">
                    <a:lnL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0" cap="flat" cmpd="sng" algn="ctr">
                      <a:noFill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8305"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수업인원</a:t>
                      </a:r>
                      <a:endParaRPr lang="ko-KR" altLang="en-US" sz="2000" b="1" kern="1200">
                        <a:solidFill>
                          <a:srgbClr val="000000"/>
                        </a:solidFill>
                        <a:latin typeface="나눔스퀘어"/>
                        <a:ea typeface="나눔스퀘어"/>
                      </a:endParaRPr>
                    </a:p>
                  </a:txBody>
                  <a:tcPr marL="17780" marR="17780" marT="17780" marB="17780" anchor="ctr">
                    <a:lnL w="0" cap="flat" cmpd="sng" algn="ctr">
                      <a:noFill/>
                      <a:round/>
                      <a:headEnd w="med" len="med"/>
                      <a:tailEnd w="med" len="med"/>
                    </a:lnL>
                    <a:lnR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defRPr/>
                      </a:pPr>
                      <a:r>
                        <a:rPr sz="2000" b="1" kern="1200" dirty="0" err="1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익산시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 </a:t>
                      </a:r>
                      <a:r>
                        <a:rPr sz="2000" b="1" kern="1200" dirty="0" err="1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초등학교・중학교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 </a:t>
                      </a:r>
                      <a:r>
                        <a:rPr sz="2000" b="1" kern="1200" dirty="0" err="1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학생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480</a:t>
                      </a:r>
                      <a:r>
                        <a:rPr sz="2000" b="1" kern="1200" dirty="0">
                          <a:solidFill>
                            <a:srgbClr val="000000"/>
                          </a:solidFill>
                          <a:latin typeface="나눔스퀘어"/>
                          <a:ea typeface="나눔스퀘어"/>
                        </a:rPr>
                        <a:t>명</a:t>
                      </a:r>
                    </a:p>
                  </a:txBody>
                  <a:tcPr marL="17780" marR="17780" marT="17780" marB="17780" anchor="ctr">
                    <a:lnL w="1079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0" cap="flat" cmpd="sng" algn="ctr">
                      <a:noFill/>
                      <a:round/>
                      <a:headEnd w="med" len="med"/>
                      <a:tailEnd w="med" len="med"/>
                    </a:lnR>
                    <a:lnT w="6985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1" name="그룹 20"/>
          <p:cNvGrpSpPr/>
          <p:nvPr/>
        </p:nvGrpSpPr>
        <p:grpSpPr>
          <a:xfrm>
            <a:off x="1233419" y="5819107"/>
            <a:ext cx="10890386" cy="934623"/>
            <a:chOff x="1233419" y="5819107"/>
            <a:chExt cx="10890386" cy="934623"/>
          </a:xfrm>
        </p:grpSpPr>
        <p:grpSp>
          <p:nvGrpSpPr>
            <p:cNvPr id="26" name="그룹 25"/>
            <p:cNvGrpSpPr/>
            <p:nvPr/>
          </p:nvGrpSpPr>
          <p:grpSpPr>
            <a:xfrm>
              <a:off x="1233419" y="6430913"/>
              <a:ext cx="3741022" cy="322817"/>
              <a:chOff x="4185651" y="3462192"/>
              <a:chExt cx="2563344" cy="221194"/>
            </a:xfrm>
          </p:grpSpPr>
          <p:pic>
            <p:nvPicPr>
              <p:cNvPr id="27" name="그림 26" descr="텍스트, 클립아트이(가) 표시된 사진  자동 생성된 설명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4185651" y="3483011"/>
                <a:ext cx="648835" cy="200375"/>
              </a:xfrm>
              <a:prstGeom prst="rect">
                <a:avLst/>
              </a:prstGeom>
            </p:spPr>
          </p:pic>
          <p:pic>
            <p:nvPicPr>
              <p:cNvPr id="28" name="그림 27" descr="텍스트, 클립아트이(가) 표시된 사진  자동 생성된 설명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5006624" y="3484745"/>
                <a:ext cx="598525" cy="164811"/>
              </a:xfrm>
              <a:prstGeom prst="rect">
                <a:avLst/>
              </a:prstGeom>
            </p:spPr>
          </p:pic>
          <p:pic>
            <p:nvPicPr>
              <p:cNvPr id="29" name="그림 28" descr="텍스트이(가) 표시된 사진  자동 생성된 설명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5741392" y="3462192"/>
                <a:ext cx="1007603" cy="209917"/>
              </a:xfrm>
              <a:prstGeom prst="rect">
                <a:avLst/>
              </a:prstGeom>
            </p:spPr>
          </p:pic>
        </p:grpSp>
        <p:pic>
          <p:nvPicPr>
            <p:cNvPr id="24" name="그림 23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1280212" y="5819107"/>
              <a:ext cx="843593" cy="885251"/>
            </a:xfrm>
            <a:prstGeom prst="rect">
              <a:avLst/>
            </a:prstGeom>
          </p:spPr>
        </p:pic>
      </p:grpSp>
      <p:sp>
        <p:nvSpPr>
          <p:cNvPr id="30" name="직사각형 29"/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1" name="그래픽 30" descr="도시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2" name="그래픽 31" descr="학교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3" name="그래픽 32" descr="건물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23194" y="92639"/>
            <a:ext cx="5846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01.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익산시 원어민 화상영어교육 수업 개요</a:t>
            </a:r>
            <a:endParaRPr lang="ko-KR" altLang="en-US" sz="24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80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/>
              </a:rPr>
              <a:t>Global Standard University</a:t>
            </a:r>
            <a:endParaRPr lang="en-US" altLang="ko-KR" sz="1800">
              <a:solidFill>
                <a:srgbClr val="002060"/>
              </a:solidFill>
              <a:latin typeface="Haettenschweiler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A42F3D83-7D2D-4054-9658-12B65AA067EA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F7A32A95-0C53-4DE9-B4E0-78E3673D1496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55" name="그림 54">
                <a:extLst>
                  <a:ext uri="{FF2B5EF4-FFF2-40B4-BE49-F238E27FC236}">
                    <a16:creationId xmlns:a16="http://schemas.microsoft.com/office/drawing/2014/main" id="{10969F52-F97F-4DEE-AC5F-BC3CFF71D1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6" name="그림 55">
                <a:extLst>
                  <a:ext uri="{FF2B5EF4-FFF2-40B4-BE49-F238E27FC236}">
                    <a16:creationId xmlns:a16="http://schemas.microsoft.com/office/drawing/2014/main" id="{99D1DC58-1DBD-4EFF-B05B-8C1D164FF7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E3429E0E-C53C-4000-8005-928A3D21F5BE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id="{5D778068-4F57-4ABD-9F0C-94324F3DFDC5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53" name="그림 52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C1A57B7C-D2C5-4489-A01E-A85B6F5C69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54" name="그림 5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E598DD11-B225-4E34-A426-B6E316624D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88F84D03-0EBD-4311-9FC9-ABE02539D8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88459" y="1105929"/>
            <a:ext cx="7187998" cy="696349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b="1" dirty="0">
                <a:latin typeface="Arial"/>
                <a:ea typeface="나눔스퀘어라운드 Regular"/>
              </a:rPr>
              <a:t>• </a:t>
            </a:r>
            <a:r>
              <a:rPr sz="2000" b="1" dirty="0" err="1">
                <a:latin typeface="나눔스퀘어"/>
                <a:ea typeface="나눔스퀘어"/>
              </a:rPr>
              <a:t>익산시</a:t>
            </a:r>
            <a:r>
              <a:rPr sz="2000" b="1" dirty="0">
                <a:latin typeface="나눔스퀘어"/>
                <a:ea typeface="나눔스퀘어"/>
              </a:rPr>
              <a:t> </a:t>
            </a:r>
            <a:r>
              <a:rPr sz="2000" b="1" dirty="0" err="1">
                <a:latin typeface="나눔스퀘어"/>
                <a:ea typeface="나눔스퀘어"/>
              </a:rPr>
              <a:t>화상영어</a:t>
            </a:r>
            <a:r>
              <a:rPr sz="2000" b="1" dirty="0">
                <a:latin typeface="나눔스퀘어"/>
                <a:ea typeface="나눔스퀘어"/>
              </a:rPr>
              <a:t> </a:t>
            </a:r>
            <a:r>
              <a:rPr sz="2000" b="1" dirty="0" err="1">
                <a:latin typeface="나눔스퀘어"/>
                <a:ea typeface="나눔스퀘어"/>
              </a:rPr>
              <a:t>홈페이지</a:t>
            </a:r>
            <a:r>
              <a:rPr sz="2000" b="1" dirty="0">
                <a:latin typeface="나눔스퀘어"/>
                <a:ea typeface="나눔스퀘어"/>
              </a:rPr>
              <a:t> </a:t>
            </a:r>
            <a:r>
              <a:rPr sz="2000" b="1" dirty="0" err="1">
                <a:latin typeface="나눔스퀘어"/>
                <a:ea typeface="나눔스퀘어"/>
              </a:rPr>
              <a:t>로그인</a:t>
            </a:r>
            <a:r>
              <a:rPr lang="en-US" sz="2000" b="1" dirty="0">
                <a:latin typeface="나눔스퀘어"/>
                <a:ea typeface="나눔스퀘어"/>
              </a:rPr>
              <a:t>       </a:t>
            </a:r>
            <a:r>
              <a:rPr lang="ko-KR" altLang="en-US" sz="2000" b="1" dirty="0">
                <a:latin typeface="나눔스퀘어"/>
                <a:ea typeface="나눔스퀘어"/>
              </a:rPr>
              <a:t> 마이페이지 클릭</a:t>
            </a:r>
            <a:endParaRPr lang="en-US" altLang="ko-KR" sz="2000" b="1" dirty="0">
              <a:latin typeface="나눔스퀘어"/>
              <a:ea typeface="나눔스퀘어"/>
            </a:endParaRPr>
          </a:p>
          <a:p>
            <a:pPr>
              <a:defRPr/>
            </a:pPr>
            <a:r>
              <a:rPr lang="en-US" altLang="ko-KR" sz="2000" b="1" dirty="0">
                <a:solidFill>
                  <a:srgbClr val="FF0000"/>
                </a:solidFill>
              </a:rPr>
              <a:t>  https://iksanwge.wu.ac.kr/index.htm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2" name="그래픽 31" descr="도시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/>
                <a:ea typeface="돋움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02. </a:t>
            </a:r>
            <a:r>
              <a:rPr lang="ko-KR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</a:rPr>
              <a:t>익산시 원어민 화상영어교육 수업 참여 방법</a:t>
            </a:r>
            <a:endParaRPr lang="ko-KR" altLang="en-US" sz="24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80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/>
              </a:rPr>
              <a:t>Global Standard University</a:t>
            </a:r>
            <a:endParaRPr lang="en-US" altLang="ko-KR" sz="1800">
              <a:solidFill>
                <a:srgbClr val="002060"/>
              </a:solidFill>
              <a:latin typeface="Haettenschweiler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431572" y="5663854"/>
            <a:ext cx="7328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600" b="1" dirty="0">
                <a:solidFill>
                  <a:srgbClr val="0000CC"/>
                </a:solidFill>
              </a:rPr>
              <a:t>https://iksanwge.wu.ac.kr/index.htm</a:t>
            </a:r>
            <a:endParaRPr lang="ko-KR" altLang="en-US" sz="3600" b="1" dirty="0">
              <a:solidFill>
                <a:srgbClr val="0000CC"/>
              </a:solidFill>
            </a:endParaRPr>
          </a:p>
        </p:txBody>
      </p:sp>
      <p:sp>
        <p:nvSpPr>
          <p:cNvPr id="3" name="화살표: 오른쪽 2"/>
          <p:cNvSpPr/>
          <p:nvPr/>
        </p:nvSpPr>
        <p:spPr>
          <a:xfrm>
            <a:off x="4038569" y="1139884"/>
            <a:ext cx="401217" cy="260353"/>
          </a:xfrm>
          <a:prstGeom prst="rightArrow">
            <a:avLst>
              <a:gd name="adj1" fmla="val 50000"/>
              <a:gd name="adj2" fmla="val 89422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773410B-2F3A-DEB8-AA9B-CDCEA2F46C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978"/>
          <a:stretch>
            <a:fillRect/>
          </a:stretch>
        </p:blipFill>
        <p:spPr>
          <a:xfrm>
            <a:off x="6961109" y="2324215"/>
            <a:ext cx="4819902" cy="1430253"/>
          </a:xfrm>
          <a:prstGeom prst="rect">
            <a:avLst/>
          </a:prstGeom>
        </p:spPr>
      </p:pic>
      <p:sp>
        <p:nvSpPr>
          <p:cNvPr id="5" name="이등변 삼각형 4"/>
          <p:cNvSpPr/>
          <p:nvPr/>
        </p:nvSpPr>
        <p:spPr>
          <a:xfrm rot="13500000">
            <a:off x="5597321" y="4314893"/>
            <a:ext cx="433387" cy="85310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7" name="그래픽 6" descr="커서 단색으로 채워진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452934" y="3372982"/>
            <a:ext cx="1076689" cy="107668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33559B0-1809-1282-3D6C-148ABEA095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775" y="1878459"/>
            <a:ext cx="6352911" cy="3950032"/>
          </a:xfrm>
          <a:prstGeom prst="rect">
            <a:avLst/>
          </a:prstGeom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A3176639-9477-4EB9-880F-FB37CEA4DC50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54D374EF-5204-447B-9FB0-F7C532A3CD9F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4E65E51C-E7A5-4F05-A70D-BCB8A1C8B4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6A3955A0-973B-4A00-B5F6-7D2E4D296D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5772C893-AFAB-4758-884D-0AB106875A57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7372B600-071F-4CED-AC52-9FD6F2D1D9D3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7" name="그림 46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48C6911C-B32D-4F86-9F17-F9BEDDEDBD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8" name="그림 47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11529DE8-C0D6-4596-8F98-67B35764D1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4326BD53-5017-4109-9195-2EDB209CBE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65C4CA5-5937-4AA3-BA02-3B243DF87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19" y="1525332"/>
            <a:ext cx="7737291" cy="4489059"/>
          </a:xfrm>
          <a:prstGeom prst="rect">
            <a:avLst/>
          </a:prstGeom>
        </p:spPr>
      </p:pic>
      <p:sp>
        <p:nvSpPr>
          <p:cNvPr id="12" name="Rect 0"/>
          <p:cNvSpPr txBox="1">
            <a:spLocks noChangeAspect="1"/>
          </p:cNvSpPr>
          <p:nvPr/>
        </p:nvSpPr>
        <p:spPr>
          <a:xfrm>
            <a:off x="322571" y="1135285"/>
            <a:ext cx="2109001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 dirty="0">
                <a:latin typeface="Arial"/>
                <a:ea typeface="나눔스퀘어라운드 Regular"/>
              </a:rPr>
              <a:t>• </a:t>
            </a:r>
            <a:r>
              <a:rPr lang="ko-KR" altLang="en-US" sz="2000" b="1" dirty="0">
                <a:latin typeface="나눔스퀘어"/>
                <a:ea typeface="나눔스퀘어"/>
              </a:rPr>
              <a:t>강의실 입장 클릭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1D935BB-DC8C-4FD3-8D30-522BE3E2A777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18A72C94-6718-4E99-A896-ED26B3CA4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B366BBC-1CF3-4D1E-854A-A90F390D2E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DFF0733C-5EA7-41DE-A331-4703CFFE87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5C19830E-B807-49D3-A7A0-6E4AEE2E6939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EE51DFC-BABD-4414-A16E-7D3C7490D201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C8611AA-0255-45E0-835E-EBA22D0F208E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수업 참여 방법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42172EA-A3AD-4C02-B7E9-C6BE807514DA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0715AA2-DCE0-46C2-9369-C66022C96AA8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020834-FDFC-4F2A-A317-B95DB367D60C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pic>
        <p:nvPicPr>
          <p:cNvPr id="42" name="그래픽 41" descr="커서 단색으로 채워진">
            <a:extLst>
              <a:ext uri="{FF2B5EF4-FFF2-40B4-BE49-F238E27FC236}">
                <a16:creationId xmlns:a16="http://schemas.microsoft.com/office/drawing/2014/main" id="{2FE601D9-68AA-454F-AA64-5E89049645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353594">
            <a:off x="5388587" y="3921682"/>
            <a:ext cx="1076689" cy="1076689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F64A65DE-5417-46A6-A784-EFCD733E9B38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B471EAFD-D7B8-417F-BBC2-A0AAAD33ABF0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E74478AB-3A15-4E57-816D-0158F9AEBC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7D2CE057-1D0A-417F-8E81-6F389EB7F7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16345467-4095-4A5E-BCC7-7671E9C9741F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76087D76-0E05-4BE2-9D64-B7148FF636CB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4" name="그림 4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54B9EE1F-1888-4DD5-B685-74E6F699DA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5" name="그림 44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1877D4AC-DD1A-4807-8BEF-A63342D0E4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3" name="그림 42">
                <a:extLst>
                  <a:ext uri="{FF2B5EF4-FFF2-40B4-BE49-F238E27FC236}">
                    <a16:creationId xmlns:a16="http://schemas.microsoft.com/office/drawing/2014/main" id="{97AD263B-9409-4C9E-AEB1-FA0EB9817F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22571" y="1135285"/>
            <a:ext cx="2109001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 dirty="0">
                <a:latin typeface="Arial"/>
                <a:ea typeface="나눔스퀘어라운드 Regular"/>
              </a:rPr>
              <a:t>• </a:t>
            </a:r>
            <a:r>
              <a:rPr lang="ko-KR" altLang="en-US" sz="2000" b="1" dirty="0">
                <a:latin typeface="나눔스퀘어"/>
                <a:ea typeface="나눔스퀘어"/>
              </a:rPr>
              <a:t>강의실 입장 클릭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1D935BB-DC8C-4FD3-8D30-522BE3E2A777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18A72C94-6718-4E99-A896-ED26B3CA4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B366BBC-1CF3-4D1E-854A-A90F390D2E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DFF0733C-5EA7-41DE-A331-4703CFFE87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5C19830E-B807-49D3-A7A0-6E4AEE2E6939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EE51DFC-BABD-4414-A16E-7D3C7490D201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C8611AA-0255-45E0-835E-EBA22D0F208E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수업 참여 방법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42172EA-A3AD-4C02-B7E9-C6BE807514DA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0715AA2-DCE0-46C2-9369-C66022C96AA8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020834-FDFC-4F2A-A317-B95DB367D60C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64A65DE-5417-46A6-A784-EFCD733E9B38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B471EAFD-D7B8-417F-BBC2-A0AAAD33ABF0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E74478AB-3A15-4E57-816D-0158F9AEBC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7D2CE057-1D0A-417F-8E81-6F389EB7F7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16345467-4095-4A5E-BCC7-7671E9C9741F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76087D76-0E05-4BE2-9D64-B7148FF636CB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4" name="그림 4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54B9EE1F-1888-4DD5-B685-74E6F699DA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5" name="그림 44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1877D4AC-DD1A-4807-8BEF-A63342D0E4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3" name="그림 42">
                <a:extLst>
                  <a:ext uri="{FF2B5EF4-FFF2-40B4-BE49-F238E27FC236}">
                    <a16:creationId xmlns:a16="http://schemas.microsoft.com/office/drawing/2014/main" id="{97AD263B-9409-4C9E-AEB1-FA0EB9817F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249DC702-05AD-4AD4-8A82-55B70F7805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5065" y="2502227"/>
            <a:ext cx="12003741" cy="3030716"/>
          </a:xfrm>
          <a:prstGeom prst="rect">
            <a:avLst/>
          </a:prstGeom>
        </p:spPr>
      </p:pic>
      <p:pic>
        <p:nvPicPr>
          <p:cNvPr id="42" name="그래픽 41" descr="커서 단색으로 채워진">
            <a:extLst>
              <a:ext uri="{FF2B5EF4-FFF2-40B4-BE49-F238E27FC236}">
                <a16:creationId xmlns:a16="http://schemas.microsoft.com/office/drawing/2014/main" id="{2FE601D9-68AA-454F-AA64-5E890496451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6353594">
            <a:off x="4332407" y="2832981"/>
            <a:ext cx="2264695" cy="10766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E98807-87BC-4386-BB91-F4643FC359E3}"/>
              </a:ext>
            </a:extLst>
          </p:cNvPr>
          <p:cNvSpPr txBox="1"/>
          <p:nvPr/>
        </p:nvSpPr>
        <p:spPr>
          <a:xfrm>
            <a:off x="5435259" y="1357802"/>
            <a:ext cx="62667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익산시 화상영어 줌 수업 </a:t>
            </a:r>
            <a:r>
              <a:rPr lang="en-US" altLang="ko-KR" sz="2400" b="1" dirty="0">
                <a:solidFill>
                  <a:srgbClr val="0070C0"/>
                </a:solidFill>
              </a:rPr>
              <a:t>(</a:t>
            </a:r>
            <a:r>
              <a:rPr lang="ko-KR" altLang="en-US" sz="2400" b="1" dirty="0">
                <a:solidFill>
                  <a:srgbClr val="0070C0"/>
                </a:solidFill>
              </a:rPr>
              <a:t>진행</a:t>
            </a:r>
            <a:r>
              <a:rPr lang="en-US" altLang="ko-KR" sz="2400" b="1" dirty="0">
                <a:solidFill>
                  <a:srgbClr val="0070C0"/>
                </a:solidFill>
              </a:rPr>
              <a:t>)</a:t>
            </a:r>
            <a:r>
              <a:rPr lang="ko-KR" altLang="en-US" sz="2400" b="1" dirty="0">
                <a:solidFill>
                  <a:srgbClr val="0070C0"/>
                </a:solidFill>
              </a:rPr>
              <a:t>을 클릭</a:t>
            </a:r>
            <a:br>
              <a:rPr lang="en-US" altLang="ko-KR" sz="2400" b="1" dirty="0">
                <a:solidFill>
                  <a:srgbClr val="0070C0"/>
                </a:solidFill>
              </a:rPr>
            </a:br>
            <a:br>
              <a:rPr lang="en-US" altLang="ko-KR" sz="2400" b="1" dirty="0">
                <a:solidFill>
                  <a:srgbClr val="0070C0"/>
                </a:solidFill>
              </a:rPr>
            </a:br>
            <a:r>
              <a:rPr lang="en-US" altLang="ko-KR" dirty="0"/>
              <a:t>(</a:t>
            </a:r>
            <a:r>
              <a:rPr lang="ko-KR" altLang="en-US" dirty="0"/>
              <a:t>신청</a:t>
            </a:r>
            <a:r>
              <a:rPr lang="en-US" altLang="ko-KR" dirty="0"/>
              <a:t>-</a:t>
            </a:r>
            <a:r>
              <a:rPr lang="ko-KR" altLang="en-US" dirty="0"/>
              <a:t>확인 중</a:t>
            </a:r>
            <a:r>
              <a:rPr lang="en-US" altLang="ko-KR" dirty="0"/>
              <a:t>)</a:t>
            </a:r>
            <a:r>
              <a:rPr lang="ko-KR" altLang="en-US" dirty="0"/>
              <a:t>을 클릭해서 들어가면 </a:t>
            </a:r>
            <a:r>
              <a:rPr lang="en-US" altLang="ko-KR" dirty="0"/>
              <a:t>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05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87885" y="1171283"/>
            <a:ext cx="8140294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 dirty="0">
                <a:latin typeface="Arial"/>
                <a:ea typeface="나눔스퀘어라운드 Regular"/>
              </a:rPr>
              <a:t>• </a:t>
            </a:r>
            <a:r>
              <a:rPr lang="en-US" altLang="ko-KR" sz="2000" b="1" dirty="0">
                <a:latin typeface="나눔스퀘어"/>
                <a:ea typeface="나눔스퀘어"/>
              </a:rPr>
              <a:t>1</a:t>
            </a:r>
            <a:r>
              <a:rPr lang="ko-KR" altLang="en-US" sz="2000" b="1" dirty="0">
                <a:latin typeface="나눔스퀘어"/>
                <a:ea typeface="나눔스퀘어"/>
              </a:rPr>
              <a:t>회 </a:t>
            </a:r>
            <a:r>
              <a:rPr lang="en-US" altLang="ko-KR" sz="2000" b="1" dirty="0">
                <a:latin typeface="나눔스퀘어"/>
                <a:ea typeface="나눔스퀘어"/>
              </a:rPr>
              <a:t>ZOOM Workplace </a:t>
            </a:r>
            <a:r>
              <a:rPr lang="ko-KR" altLang="en-US" sz="2000" b="1" dirty="0">
                <a:latin typeface="나눔스퀘어"/>
                <a:ea typeface="나눔스퀘어"/>
              </a:rPr>
              <a:t>다운로드 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CD7862C-2571-4234-827F-71D92C6869D6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06EED367-5E09-4B95-8959-CA5421B46C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C92294D-10CE-441E-BD54-54057D1FC5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23FB9129-756B-4D2D-9283-71AAB8849C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7F2619-F135-462D-A27C-1BF492A4FE2B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FA3BAA4-E45A-4756-A35E-94B1F757A9DC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8D1E4F7-D5BC-4903-8FB9-9BA09A761431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수업 참여 방법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ABDCC81-6CE4-46C5-983A-FE98B24922DD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9E48473-3865-4D68-9464-0D3C7B5E8FD2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B2E08E-76CA-4776-8F30-303A341C5F36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4B99E05-FFCE-4417-8E2F-426E75EE00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885" y="1718022"/>
            <a:ext cx="9040211" cy="3950105"/>
          </a:xfrm>
          <a:prstGeom prst="rect">
            <a:avLst/>
          </a:prstGeom>
        </p:spPr>
      </p:pic>
      <p:pic>
        <p:nvPicPr>
          <p:cNvPr id="41" name="그래픽 40" descr="커서 단색으로 채워진">
            <a:extLst>
              <a:ext uri="{FF2B5EF4-FFF2-40B4-BE49-F238E27FC236}">
                <a16:creationId xmlns:a16="http://schemas.microsoft.com/office/drawing/2014/main" id="{D04F5B66-5833-45AE-A6E1-7CB734AD91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353594">
            <a:off x="8973465" y="1497721"/>
            <a:ext cx="1076689" cy="10766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E33795-2C8D-4341-AB7C-EEC9BD3CE54B}"/>
              </a:ext>
            </a:extLst>
          </p:cNvPr>
          <p:cNvSpPr txBox="1"/>
          <p:nvPr/>
        </p:nvSpPr>
        <p:spPr>
          <a:xfrm>
            <a:off x="9973163" y="1474214"/>
            <a:ext cx="1631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00CC"/>
                </a:solidFill>
              </a:rPr>
              <a:t>파일 열기 클릭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86580BA-B1F7-40C7-8D46-424938CB3277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EAC20DB7-8482-405A-8E17-DB30A3968EE3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9D9A1438-0EA7-4386-B508-AA0CD3E0A1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CB5CDD73-99D6-451D-AE6D-E1E33C75BE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04941DFF-EBBD-4574-B2C9-384996458E65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CA3EAB1A-26B0-4542-98B3-8B9AEC843B6A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4" name="그림 43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EA4B1CCF-FDEF-42E0-8E9E-7DA98BC5FE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5" name="그림 44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81E21885-3C98-4BB1-B746-ED8F6723EC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3" name="그림 42">
                <a:extLst>
                  <a:ext uri="{FF2B5EF4-FFF2-40B4-BE49-F238E27FC236}">
                    <a16:creationId xmlns:a16="http://schemas.microsoft.com/office/drawing/2014/main" id="{82B8701C-8E02-4C77-B03A-B0CA87606C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2994500-9214-4696-B809-979277DE0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053" y="1464452"/>
            <a:ext cx="4284571" cy="2924068"/>
          </a:xfrm>
          <a:prstGeom prst="rect">
            <a:avLst/>
          </a:prstGeom>
        </p:spPr>
      </p:pic>
      <p:sp>
        <p:nvSpPr>
          <p:cNvPr id="12" name="Rect 0"/>
          <p:cNvSpPr txBox="1">
            <a:spLocks noChangeAspect="1"/>
          </p:cNvSpPr>
          <p:nvPr/>
        </p:nvSpPr>
        <p:spPr>
          <a:xfrm>
            <a:off x="387885" y="1118475"/>
            <a:ext cx="8140294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 dirty="0">
                <a:latin typeface="Arial"/>
                <a:ea typeface="나눔스퀘어라운드 Regular"/>
              </a:rPr>
              <a:t>• </a:t>
            </a:r>
            <a:r>
              <a:rPr lang="en-US" altLang="ko-KR" sz="2000" b="1" dirty="0">
                <a:latin typeface="나눔스퀘어"/>
                <a:ea typeface="나눔스퀘어"/>
              </a:rPr>
              <a:t>1</a:t>
            </a:r>
            <a:r>
              <a:rPr lang="ko-KR" altLang="en-US" sz="2000" b="1" dirty="0">
                <a:latin typeface="나눔스퀘어"/>
                <a:ea typeface="나눔스퀘어"/>
              </a:rPr>
              <a:t>회 </a:t>
            </a:r>
            <a:r>
              <a:rPr lang="en-US" altLang="ko-KR" sz="2000" b="1" dirty="0">
                <a:latin typeface="나눔스퀘어"/>
                <a:ea typeface="나눔스퀘어"/>
              </a:rPr>
              <a:t>ZOOM Workplace </a:t>
            </a:r>
            <a:r>
              <a:rPr lang="ko-KR" altLang="en-US" sz="2000" b="1" dirty="0">
                <a:latin typeface="나눔스퀘어"/>
                <a:ea typeface="나눔스퀘어"/>
              </a:rPr>
              <a:t>다운로드 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CD7862C-2571-4234-827F-71D92C6869D6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06EED367-5E09-4B95-8959-CA5421B46C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C92294D-10CE-441E-BD54-54057D1FC5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23FB9129-756B-4D2D-9283-71AAB8849C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7F2619-F135-462D-A27C-1BF492A4FE2B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FA3BAA4-E45A-4756-A35E-94B1F757A9DC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8D1E4F7-D5BC-4903-8FB9-9BA09A761431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수업 참여 방법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ABDCC81-6CE4-46C5-983A-FE98B24922DD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9E48473-3865-4D68-9464-0D3C7B5E8FD2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B2E08E-76CA-4776-8F30-303A341C5F36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sp>
        <p:nvSpPr>
          <p:cNvPr id="41" name="Rect 0">
            <a:extLst>
              <a:ext uri="{FF2B5EF4-FFF2-40B4-BE49-F238E27FC236}">
                <a16:creationId xmlns:a16="http://schemas.microsoft.com/office/drawing/2014/main" id="{AC5B0CD7-2149-42F1-A3CF-B0EAC546D542}"/>
              </a:ext>
            </a:extLst>
          </p:cNvPr>
          <p:cNvSpPr txBox="1">
            <a:spLocks noChangeAspect="1"/>
          </p:cNvSpPr>
          <p:nvPr/>
        </p:nvSpPr>
        <p:spPr>
          <a:xfrm>
            <a:off x="454415" y="4648725"/>
            <a:ext cx="10371384" cy="1224008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marL="457200" lvl="0" indent="-457200">
              <a:buAutoNum type="arabicPeriod"/>
              <a:defRPr/>
            </a:pPr>
            <a:r>
              <a:rPr lang="en-US" altLang="ko-KR" sz="2000" b="1" dirty="0">
                <a:latin typeface="+mj-ea"/>
                <a:ea typeface="+mj-ea"/>
              </a:rPr>
              <a:t>Zoom Workplace </a:t>
            </a:r>
            <a:r>
              <a:rPr lang="ko-KR" altLang="en-US" sz="2000" b="1" dirty="0">
                <a:latin typeface="+mj-ea"/>
                <a:ea typeface="+mj-ea"/>
              </a:rPr>
              <a:t>프로그램 다운로드</a:t>
            </a:r>
            <a:r>
              <a:rPr lang="en-US" altLang="ko-KR" sz="2000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최초 </a:t>
            </a:r>
            <a:r>
              <a:rPr lang="en-US" altLang="ko-KR" sz="20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회</a:t>
            </a:r>
            <a:r>
              <a:rPr lang="en-US" altLang="ko-KR" sz="2000" b="1" dirty="0">
                <a:solidFill>
                  <a:srgbClr val="FF0000"/>
                </a:solidFill>
                <a:latin typeface="+mj-ea"/>
                <a:ea typeface="+mj-ea"/>
              </a:rPr>
              <a:t>)  </a:t>
            </a:r>
          </a:p>
          <a:p>
            <a:pPr marL="457200" lvl="0" indent="-457200">
              <a:lnSpc>
                <a:spcPct val="200000"/>
              </a:lnSpc>
              <a:buAutoNum type="arabicPeriod"/>
              <a:defRPr/>
            </a:pPr>
            <a:r>
              <a:rPr lang="ko-KR" altLang="en-US" sz="2000" b="1" dirty="0">
                <a:latin typeface="+mj-ea"/>
                <a:ea typeface="+mj-ea"/>
              </a:rPr>
              <a:t>이 앱이 디바이스를 변경할 수 있도록 </a:t>
            </a:r>
            <a:r>
              <a:rPr lang="ko-KR" altLang="en-US" sz="2000" b="1" dirty="0" err="1">
                <a:latin typeface="+mj-ea"/>
                <a:ea typeface="+mj-ea"/>
              </a:rPr>
              <a:t>허용하시겠어요</a:t>
            </a:r>
            <a:r>
              <a:rPr lang="en-US" altLang="ko-KR" sz="2000" b="1" dirty="0">
                <a:latin typeface="+mj-ea"/>
                <a:ea typeface="+mj-ea"/>
              </a:rPr>
              <a:t>? </a:t>
            </a:r>
            <a:r>
              <a:rPr lang="en-US" altLang="ko-KR" sz="2000" b="1" dirty="0">
                <a:solidFill>
                  <a:srgbClr val="FF0000"/>
                </a:solidFill>
                <a:latin typeface="+mj-ea"/>
                <a:ea typeface="+mj-ea"/>
              </a:rPr>
              <a:t> [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예</a:t>
            </a:r>
            <a:r>
              <a:rPr lang="en-US" altLang="ko-KR" sz="2000" b="1" dirty="0">
                <a:solidFill>
                  <a:srgbClr val="FF0000"/>
                </a:solidFill>
                <a:latin typeface="+mj-ea"/>
                <a:ea typeface="+mj-ea"/>
              </a:rPr>
              <a:t>] </a:t>
            </a:r>
            <a:r>
              <a:rPr lang="ko-KR" altLang="en-US" sz="2000" b="1" dirty="0">
                <a:latin typeface="+mj-ea"/>
                <a:ea typeface="+mj-ea"/>
              </a:rPr>
              <a:t>클릭 </a:t>
            </a:r>
            <a:endParaRPr lang="en-US" altLang="ko-KR" sz="2000" b="1" dirty="0">
              <a:latin typeface="+mj-ea"/>
              <a:ea typeface="+mj-ea"/>
            </a:endParaRPr>
          </a:p>
          <a:p>
            <a:pPr marL="457200" lvl="0" indent="-457200">
              <a:lnSpc>
                <a:spcPct val="200000"/>
              </a:lnSpc>
              <a:buAutoNum type="arabicPeriod"/>
              <a:defRPr/>
            </a:pPr>
            <a:r>
              <a:rPr lang="ko-KR" altLang="en-US" sz="2000" b="1" dirty="0">
                <a:latin typeface="+mj-ea"/>
              </a:rPr>
              <a:t>휴대폰 및 맥북</a:t>
            </a:r>
            <a:r>
              <a:rPr lang="en-US" altLang="ko-KR" sz="2000" b="1" dirty="0">
                <a:latin typeface="+mj-ea"/>
              </a:rPr>
              <a:t>, </a:t>
            </a:r>
            <a:r>
              <a:rPr lang="ko-KR" altLang="en-US" sz="2000" b="1" dirty="0">
                <a:latin typeface="+mj-ea"/>
              </a:rPr>
              <a:t>태블릿도 첫 수업 시작 전 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</a:rPr>
              <a:t>화상강의 프로그램 다운로드 필수</a:t>
            </a:r>
            <a:endParaRPr lang="en-US" altLang="ko-KR" sz="2000" b="1" dirty="0">
              <a:solidFill>
                <a:srgbClr val="FF0000"/>
              </a:solidFill>
              <a:latin typeface="+mj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DE7F131F-ED7A-4F5F-A36C-7ACDD038E9FD}"/>
              </a:ext>
            </a:extLst>
          </p:cNvPr>
          <p:cNvSpPr/>
          <p:nvPr/>
        </p:nvSpPr>
        <p:spPr>
          <a:xfrm>
            <a:off x="6811184" y="3782397"/>
            <a:ext cx="1211174" cy="4246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pic>
        <p:nvPicPr>
          <p:cNvPr id="46" name="그래픽 45" descr="커서 단색으로 채워진">
            <a:extLst>
              <a:ext uri="{FF2B5EF4-FFF2-40B4-BE49-F238E27FC236}">
                <a16:creationId xmlns:a16="http://schemas.microsoft.com/office/drawing/2014/main" id="{BDF04BF9-98F5-4B11-80A4-8CBB2961CC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89834" y="3994735"/>
            <a:ext cx="1076689" cy="107668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A1AF8C5-7908-408B-B5C3-79D8AB2511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4889" y="1350995"/>
            <a:ext cx="5325218" cy="2553056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57325DD5-C7C9-4F4E-9AD3-8FC0F1959BC8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C8CD8DEF-4514-45E5-8808-996B5D49EB8A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5ADD2A1C-6A5A-4AE2-A61F-5DF4BDC4D5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D432161F-C228-40C4-A8FD-117BF42037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CF5B4139-B355-4583-B31C-3DACAFFD99EC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3" name="그룹 42">
                <a:extLst>
                  <a:ext uri="{FF2B5EF4-FFF2-40B4-BE49-F238E27FC236}">
                    <a16:creationId xmlns:a16="http://schemas.microsoft.com/office/drawing/2014/main" id="{C37D57AE-EF9E-416E-8AB4-0D198492D856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7" name="그림 46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C70795AC-DC61-4C4B-BCBC-0ECFE39EE0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8" name="그림 47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59293CBB-D2AD-432B-9A39-59B55E3F22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4" name="그림 43">
                <a:extLst>
                  <a:ext uri="{FF2B5EF4-FFF2-40B4-BE49-F238E27FC236}">
                    <a16:creationId xmlns:a16="http://schemas.microsoft.com/office/drawing/2014/main" id="{01C28D1C-C05E-4DAF-A328-1A9D328A08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217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 0"/>
          <p:cNvSpPr txBox="1">
            <a:spLocks noChangeAspect="1"/>
          </p:cNvSpPr>
          <p:nvPr/>
        </p:nvSpPr>
        <p:spPr>
          <a:xfrm>
            <a:off x="387885" y="1171283"/>
            <a:ext cx="8140294" cy="345977"/>
          </a:xfrm>
          <a:prstGeom prst="rect">
            <a:avLst/>
          </a:prstGeom>
          <a:ln w="12700" cap="flat" cmpd="sng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vert="horz" wrap="square" lIns="0" tIns="0" rIns="0" bIns="0" anchor="t">
            <a:noAutofit/>
          </a:bodyPr>
          <a:lstStyle/>
          <a:p>
            <a:pPr lvl="0">
              <a:defRPr/>
            </a:pPr>
            <a:r>
              <a:rPr lang="en-US" altLang="ko-KR" sz="2000" b="1">
                <a:latin typeface="Arial"/>
                <a:ea typeface="나눔스퀘어라운드 Regular"/>
              </a:rPr>
              <a:t>• </a:t>
            </a:r>
            <a:r>
              <a:rPr lang="ko-KR" altLang="en-US" sz="2000" b="1">
                <a:latin typeface="나눔스퀘어"/>
                <a:ea typeface="나눔스퀘어"/>
              </a:rPr>
              <a:t>수업방 입장</a:t>
            </a:r>
            <a:endParaRPr lang="ko-KR" altLang="en-US" sz="2000" b="1" dirty="0">
              <a:latin typeface="나눔스퀘어"/>
              <a:ea typeface="나눔스퀘어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CD7862C-2571-4234-827F-71D92C6869D6}"/>
              </a:ext>
            </a:extLst>
          </p:cNvPr>
          <p:cNvSpPr/>
          <p:nvPr/>
        </p:nvSpPr>
        <p:spPr>
          <a:xfrm>
            <a:off x="0" y="576550"/>
            <a:ext cx="12192000" cy="87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래픽 31" descr="도시">
            <a:extLst>
              <a:ext uri="{FF2B5EF4-FFF2-40B4-BE49-F238E27FC236}">
                <a16:creationId xmlns:a16="http://schemas.microsoft.com/office/drawing/2014/main" id="{06EED367-5E09-4B95-8959-CA5421B46C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8470" y="281392"/>
            <a:ext cx="352541" cy="352541"/>
          </a:xfrm>
          <a:prstGeom prst="rect">
            <a:avLst/>
          </a:prstGeom>
        </p:spPr>
      </p:pic>
      <p:pic>
        <p:nvPicPr>
          <p:cNvPr id="33" name="그래픽 32" descr="학교">
            <a:extLst>
              <a:ext uri="{FF2B5EF4-FFF2-40B4-BE49-F238E27FC236}">
                <a16:creationId xmlns:a16="http://schemas.microsoft.com/office/drawing/2014/main" id="{7C92294D-10CE-441E-BD54-54057D1FC5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11" y="246138"/>
            <a:ext cx="387795" cy="387795"/>
          </a:xfrm>
          <a:prstGeom prst="rect">
            <a:avLst/>
          </a:prstGeom>
        </p:spPr>
      </p:pic>
      <p:pic>
        <p:nvPicPr>
          <p:cNvPr id="34" name="그래픽 33" descr="건물">
            <a:extLst>
              <a:ext uri="{FF2B5EF4-FFF2-40B4-BE49-F238E27FC236}">
                <a16:creationId xmlns:a16="http://schemas.microsoft.com/office/drawing/2014/main" id="{23FB9129-756B-4D2D-9283-71AAB8849C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6396" y="300395"/>
            <a:ext cx="328926" cy="295298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7F2619-F135-462D-A27C-1BF492A4FE2B}"/>
              </a:ext>
            </a:extLst>
          </p:cNvPr>
          <p:cNvSpPr/>
          <p:nvPr/>
        </p:nvSpPr>
        <p:spPr>
          <a:xfrm>
            <a:off x="2235200" y="654981"/>
            <a:ext cx="995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Wonkwang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University Team</a:t>
            </a:r>
            <a:r>
              <a:rPr lang="ko-KR" altLang="en-US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Gill Sans MT Condensed" panose="020B0506020104020203" pitchFamily="34" charset="0"/>
                <a:ea typeface="돋움" panose="020B0600000101010101" pitchFamily="50" charset="-127"/>
              </a:rPr>
              <a:t>for International Exchange and Cooperation Affairs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FA3BAA4-E45A-4756-A35E-94B1F757A9DC}"/>
              </a:ext>
            </a:extLst>
          </p:cNvPr>
          <p:cNvSpPr/>
          <p:nvPr/>
        </p:nvSpPr>
        <p:spPr>
          <a:xfrm>
            <a:off x="6138864" y="772010"/>
            <a:ext cx="190500" cy="1678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8D1E4F7-D5BC-4903-8FB9-9BA09A761431}"/>
              </a:ext>
            </a:extLst>
          </p:cNvPr>
          <p:cNvSpPr/>
          <p:nvPr/>
        </p:nvSpPr>
        <p:spPr>
          <a:xfrm>
            <a:off x="23194" y="92639"/>
            <a:ext cx="6530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익산시 원어민 화상영어교육 수업 참여 방법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ABDCC81-6CE4-46C5-983A-FE98B24922DD}"/>
              </a:ext>
            </a:extLst>
          </p:cNvPr>
          <p:cNvSpPr/>
          <p:nvPr/>
        </p:nvSpPr>
        <p:spPr>
          <a:xfrm>
            <a:off x="5800727" y="772010"/>
            <a:ext cx="252411" cy="1678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9E48473-3865-4D68-9464-0D3C7B5E8FD2}"/>
              </a:ext>
            </a:extLst>
          </p:cNvPr>
          <p:cNvSpPr/>
          <p:nvPr/>
        </p:nvSpPr>
        <p:spPr>
          <a:xfrm>
            <a:off x="0" y="776671"/>
            <a:ext cx="5714999" cy="1678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B2E08E-76CA-4776-8F30-303A341C5F36}"/>
              </a:ext>
            </a:extLst>
          </p:cNvPr>
          <p:cNvSpPr txBox="1"/>
          <p:nvPr/>
        </p:nvSpPr>
        <p:spPr>
          <a:xfrm>
            <a:off x="8865451" y="230538"/>
            <a:ext cx="241642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dirty="0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latin typeface="Haettenschweiler" panose="020B0706040902060204" pitchFamily="34" charset="0"/>
              </a:rPr>
              <a:t>Global Standard University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64582D0-D05E-413A-B304-7CD7422D48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5200" y="1218732"/>
            <a:ext cx="4804946" cy="4767290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9CC1DB91-5EAF-4512-8C1D-EE9D4D23B65C}"/>
              </a:ext>
            </a:extLst>
          </p:cNvPr>
          <p:cNvSpPr/>
          <p:nvPr/>
        </p:nvSpPr>
        <p:spPr>
          <a:xfrm>
            <a:off x="2266867" y="4082114"/>
            <a:ext cx="1669659" cy="4246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pic>
        <p:nvPicPr>
          <p:cNvPr id="26" name="그래픽 25" descr="커서 단색으로 채워진">
            <a:extLst>
              <a:ext uri="{FF2B5EF4-FFF2-40B4-BE49-F238E27FC236}">
                <a16:creationId xmlns:a16="http://schemas.microsoft.com/office/drawing/2014/main" id="{C38250FD-7A53-48EF-BE60-6A21602534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02055" y="4294452"/>
            <a:ext cx="1076689" cy="1076689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49D410AE-86B0-4B2D-847C-B508A4DF82EE}"/>
              </a:ext>
            </a:extLst>
          </p:cNvPr>
          <p:cNvSpPr/>
          <p:nvPr/>
        </p:nvSpPr>
        <p:spPr>
          <a:xfrm>
            <a:off x="5800727" y="5495674"/>
            <a:ext cx="1371038" cy="3939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pic>
        <p:nvPicPr>
          <p:cNvPr id="41" name="그래픽 40" descr="커서 단색으로 채워진">
            <a:extLst>
              <a:ext uri="{FF2B5EF4-FFF2-40B4-BE49-F238E27FC236}">
                <a16:creationId xmlns:a16="http://schemas.microsoft.com/office/drawing/2014/main" id="{10EDFECD-DB43-480A-B11D-2C6A7A93A5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27056" y="5431264"/>
            <a:ext cx="1076689" cy="1076689"/>
          </a:xfrm>
          <a:prstGeom prst="rect">
            <a:avLst/>
          </a:prstGeom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37AC8738-A063-4484-8856-32696A289326}"/>
              </a:ext>
            </a:extLst>
          </p:cNvPr>
          <p:cNvGrpSpPr/>
          <p:nvPr/>
        </p:nvGrpSpPr>
        <p:grpSpPr>
          <a:xfrm>
            <a:off x="1" y="5819107"/>
            <a:ext cx="12192000" cy="1038893"/>
            <a:chOff x="1" y="5819107"/>
            <a:chExt cx="12192000" cy="103889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DC026581-9887-4CE8-A13B-314E820962C6}"/>
                </a:ext>
              </a:extLst>
            </p:cNvPr>
            <p:cNvGrpSpPr/>
            <p:nvPr/>
          </p:nvGrpSpPr>
          <p:grpSpPr>
            <a:xfrm>
              <a:off x="1" y="5819107"/>
              <a:ext cx="12192000" cy="1038893"/>
              <a:chOff x="1" y="5819107"/>
              <a:chExt cx="12192000" cy="1038893"/>
            </a:xfrm>
          </p:grpSpPr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CF0F02C9-8BE3-4986-8673-0B65567282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t="45357"/>
              <a:stretch/>
            </p:blipFill>
            <p:spPr>
              <a:xfrm>
                <a:off x="1" y="6343650"/>
                <a:ext cx="12192000" cy="514350"/>
              </a:xfrm>
              <a:prstGeom prst="rect">
                <a:avLst/>
              </a:prstGeom>
            </p:spPr>
          </p:pic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B996C09F-282F-42EE-80AD-4221322A69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1280212" y="5819107"/>
                <a:ext cx="843593" cy="885251"/>
              </a:xfrm>
              <a:prstGeom prst="rect">
                <a:avLst/>
              </a:prstGeom>
            </p:spPr>
          </p:pic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BBCF92C3-607F-4961-AC23-C5FA42474DCC}"/>
                </a:ext>
              </a:extLst>
            </p:cNvPr>
            <p:cNvGrpSpPr/>
            <p:nvPr/>
          </p:nvGrpSpPr>
          <p:grpSpPr>
            <a:xfrm>
              <a:off x="1233418" y="6426333"/>
              <a:ext cx="3536702" cy="327394"/>
              <a:chOff x="1233418" y="6426333"/>
              <a:chExt cx="3536702" cy="327394"/>
            </a:xfrm>
          </p:grpSpPr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71B07295-A6E9-4A96-8E2E-83F3C0E48961}"/>
                  </a:ext>
                </a:extLst>
              </p:cNvPr>
              <p:cNvGrpSpPr/>
              <p:nvPr/>
            </p:nvGrpSpPr>
            <p:grpSpPr>
              <a:xfrm>
                <a:off x="1233418" y="6461294"/>
                <a:ext cx="2071658" cy="292433"/>
                <a:chOff x="4185651" y="3483011"/>
                <a:chExt cx="1419498" cy="200375"/>
              </a:xfrm>
            </p:grpSpPr>
            <p:pic>
              <p:nvPicPr>
                <p:cNvPr id="47" name="그림 46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99509D28-14D0-4C14-8E91-60E8339AD1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tretch>
                  <a:fillRect/>
                </a:stretch>
              </p:blipFill>
              <p:spPr>
                <a:xfrm>
                  <a:off x="4185651" y="3483011"/>
                  <a:ext cx="648835" cy="200375"/>
                </a:xfrm>
                <a:prstGeom prst="rect">
                  <a:avLst/>
                </a:prstGeom>
              </p:spPr>
            </p:pic>
            <p:pic>
              <p:nvPicPr>
                <p:cNvPr id="48" name="그림 47" descr="텍스트, 클립아트이(가) 표시된 사진  자동 생성된 설명">
                  <a:extLst>
                    <a:ext uri="{FF2B5EF4-FFF2-40B4-BE49-F238E27FC236}">
                      <a16:creationId xmlns:a16="http://schemas.microsoft.com/office/drawing/2014/main" id="{3D53A0C4-173B-4BC3-8788-E17CED9B08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/>
                <a:stretch>
                  <a:fillRect/>
                </a:stretch>
              </p:blipFill>
              <p:spPr>
                <a:xfrm>
                  <a:off x="5006624" y="3484745"/>
                  <a:ext cx="598525" cy="164811"/>
                </a:xfrm>
                <a:prstGeom prst="rect">
                  <a:avLst/>
                </a:prstGeom>
              </p:spPr>
            </p:pic>
          </p:grpSp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A18AE617-08C2-42D6-B7E4-8E029BC654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56300" y="6426333"/>
                <a:ext cx="1213820" cy="327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804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1260</Words>
  <Application>Microsoft Office PowerPoint</Application>
  <PresentationFormat>와이드스크린</PresentationFormat>
  <Paragraphs>220</Paragraphs>
  <Slides>19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34" baseType="lpstr">
      <vt:lpstr>나눔스퀘어</vt:lpstr>
      <vt:lpstr>나눔스퀘어라운드 Regular</vt:lpstr>
      <vt:lpstr>돋움</vt:lpstr>
      <vt:lpstr>맑은 고딕</vt:lpstr>
      <vt:lpstr>맑은 고딕 Semilight</vt:lpstr>
      <vt:lpstr>한컴돋움</vt:lpstr>
      <vt:lpstr>함초롬바탕</vt:lpstr>
      <vt:lpstr>휴먼둥근헤드라인</vt:lpstr>
      <vt:lpstr>휴먼명조</vt:lpstr>
      <vt:lpstr>Arial</vt:lpstr>
      <vt:lpstr>Calibri</vt:lpstr>
      <vt:lpstr>Calibri Light</vt:lpstr>
      <vt:lpstr>Gill Sans MT Condensed</vt:lpstr>
      <vt:lpstr>Haettenschweiler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백영훈</dc:creator>
  <cp:lastModifiedBy>국제회의실</cp:lastModifiedBy>
  <cp:revision>289</cp:revision>
  <dcterms:created xsi:type="dcterms:W3CDTF">2023-02-08T02:51:09Z</dcterms:created>
  <dcterms:modified xsi:type="dcterms:W3CDTF">2026-03-07T05:46:59Z</dcterms:modified>
  <cp:version/>
</cp:coreProperties>
</file>